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6" r:id="rId2"/>
    <p:sldId id="832" r:id="rId3"/>
    <p:sldId id="827" r:id="rId4"/>
    <p:sldId id="828" r:id="rId5"/>
    <p:sldId id="833" r:id="rId6"/>
    <p:sldId id="834" r:id="rId7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ra Nießen" initials="MN" lastIdx="19" clrIdx="0">
    <p:extLst>
      <p:ext uri="{19B8F6BF-5375-455C-9EA6-DF929625EA0E}">
        <p15:presenceInfo xmlns:p15="http://schemas.microsoft.com/office/powerpoint/2012/main" userId="f497be1e6567f62c" providerId="Windows Live"/>
      </p:ext>
    </p:extLst>
  </p:cmAuthor>
  <p:cmAuthor id="2" name="Timo Schwarzwälder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E6"/>
    <a:srgbClr val="184689"/>
    <a:srgbClr val="F8E108"/>
    <a:srgbClr val="F98607"/>
    <a:srgbClr val="AFC4E6"/>
    <a:srgbClr val="B3BFE3"/>
    <a:srgbClr val="EACB8D"/>
    <a:srgbClr val="FFF3B2"/>
    <a:srgbClr val="FF32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929"/>
  </p:normalViewPr>
  <p:slideViewPr>
    <p:cSldViewPr>
      <p:cViewPr varScale="1">
        <p:scale>
          <a:sx n="61" d="100"/>
          <a:sy n="61" d="100"/>
        </p:scale>
        <p:origin x="14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/>
          </a:p>
        </p:txBody>
      </p:sp>
      <p:sp>
        <p:nvSpPr>
          <p:cNvPr id="346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/>
          </a:p>
        </p:txBody>
      </p:sp>
      <p:sp>
        <p:nvSpPr>
          <p:cNvPr id="346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DAE804-5200-45F1-9A16-B872A557B1B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29646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de-DE" alt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de-DE" altLang="de-D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de-DE" alt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C4010FC0-8E6E-4547-9B06-A19D61A5F4A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02812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9B9A7F-DF05-429C-8402-F0F17A0681D0}" type="slidenum">
              <a:rPr lang="de-DE" altLang="de-DE"/>
              <a:pPr/>
              <a:t>1</a:t>
            </a:fld>
            <a:endParaRPr lang="de-DE" altLang="de-DE"/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001094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2F4D8-677D-4D95-B8F5-E2A99E908920}" type="slidenum">
              <a:rPr lang="de-DE" altLang="de-DE"/>
              <a:pPr/>
              <a:t>2</a:t>
            </a:fld>
            <a:endParaRPr lang="de-DE" altLang="de-DE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715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2F4D8-677D-4D95-B8F5-E2A99E908920}" type="slidenum">
              <a:rPr lang="de-DE" altLang="de-DE"/>
              <a:pPr/>
              <a:t>3</a:t>
            </a:fld>
            <a:endParaRPr lang="de-DE" altLang="de-DE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6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2F4D8-677D-4D95-B8F5-E2A99E908920}" type="slidenum">
              <a:rPr lang="de-DE" altLang="de-DE"/>
              <a:pPr/>
              <a:t>4</a:t>
            </a:fld>
            <a:endParaRPr lang="de-DE" altLang="de-DE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216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2F4D8-677D-4D95-B8F5-E2A99E908920}" type="slidenum">
              <a:rPr lang="de-DE" altLang="de-DE"/>
              <a:pPr/>
              <a:t>5</a:t>
            </a:fld>
            <a:endParaRPr lang="de-DE" altLang="de-DE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895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2F4D8-677D-4D95-B8F5-E2A99E908920}" type="slidenum">
              <a:rPr lang="de-DE" altLang="de-DE"/>
              <a:pPr/>
              <a:t>6</a:t>
            </a:fld>
            <a:endParaRPr lang="de-DE" altLang="de-DE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altLang="de-DE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769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2271" name="Picture 15" descr="D:\UNI\Hochschul CI\Logo Reinzeichnung\Logo Funktion\Fachbereiche jpg\Sozialwese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3022600"/>
            <a:ext cx="3743325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3A59C56-0AD8-42D2-8D71-1BC4184BE54C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641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867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867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EAA47E-619D-4EA7-ABD3-30085CF5DC1A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09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DF97CF-9524-4C44-83CC-590A4CB53B5D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344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89D060-36C9-42FB-A631-214EF1F6945F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975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4114800" cy="4572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14800" cy="45720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A2B78D-2086-475B-96BF-9BE34A9D0C36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4001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39C557-7820-4EF9-93F0-007258C38145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560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B918B4-7D35-430B-AF86-E75C680FE590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9091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1D0BA4-255F-4B45-BB40-4044905C2181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499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CB9C0B-9939-4B55-A1F3-4341617C3BC6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163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2A0E8C-5090-4832-B8C5-17B57158B93E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0798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382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8382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" y="6248400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i="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de-DE" altLang="de-DE"/>
              <a:t>| Datum | Titel | Name | Sonstiges |</a:t>
            </a:r>
            <a:endParaRPr lang="de-DE" altLang="de-DE">
              <a:solidFill>
                <a:schemeClr val="tx1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76200"/>
            <a:ext cx="1905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i="0">
                <a:latin typeface="Times" panose="02020603050405020304" pitchFamily="18" charset="0"/>
              </a:defRPr>
            </a:lvl1pPr>
          </a:lstStyle>
          <a:p>
            <a:fld id="{99A7F0DF-E02D-47AA-8BAD-02C9E102AE4F}" type="slidenum">
              <a:rPr lang="de-DE" altLang="de-DE"/>
              <a:pPr/>
              <a:t>‹Nr.›</a:t>
            </a:fld>
            <a:endParaRPr lang="de-DE" altLang="de-DE" sz="1400">
              <a:latin typeface="+mn-lt"/>
            </a:endParaRPr>
          </a:p>
        </p:txBody>
      </p:sp>
      <p:pic>
        <p:nvPicPr>
          <p:cNvPr id="1043" name="Picture 19" descr="D:\UNI\Hochschul CI\Logo Reinzeichnung\Logo Funktion\Fachbereiche jpg\Sozialwesen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3" y="6297613"/>
            <a:ext cx="2570162" cy="5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500" b="1" kern="1200">
          <a:solidFill>
            <a:srgbClr val="00ACE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ACE6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ACE6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ACE6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ACE6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ACE6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ACE6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ACE6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00ACE6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600" b="1" kern="1200">
          <a:solidFill>
            <a:srgbClr val="18468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1600" b="1" kern="1200">
          <a:solidFill>
            <a:srgbClr val="184689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600" b="1" kern="1200">
          <a:solidFill>
            <a:srgbClr val="184689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600" b="1" kern="1200">
          <a:solidFill>
            <a:srgbClr val="184689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600" b="1" kern="1200">
          <a:solidFill>
            <a:srgbClr val="18468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90510" y="1073804"/>
            <a:ext cx="8837613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de-DE" altLang="de-DE" sz="4500" dirty="0">
                <a:solidFill>
                  <a:srgbClr val="184689"/>
                </a:solidFill>
              </a:rPr>
              <a:t>Datenschutzkonzept. </a:t>
            </a:r>
            <a:r>
              <a:rPr lang="de-DE" altLang="de-DE" sz="4500" dirty="0"/>
              <a:t>Stand 09.04.2025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AF8951-09D4-409A-B728-1AC128844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0" y="5013176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1600" b="1" kern="1200">
                <a:solidFill>
                  <a:srgbClr val="18468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600" b="1" kern="1200">
                <a:solidFill>
                  <a:srgbClr val="18468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600" b="1" kern="1200">
                <a:solidFill>
                  <a:srgbClr val="18468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600" b="1" kern="1200">
                <a:solidFill>
                  <a:srgbClr val="18468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600" b="1" kern="1200">
                <a:solidFill>
                  <a:srgbClr val="18468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altLang="de-DE" i="0" dirty="0"/>
              <a:t>Prof. Dr. Timo Schwarzwälder</a:t>
            </a:r>
          </a:p>
          <a:p>
            <a:r>
              <a:rPr lang="de-DE" altLang="de-DE" i="0" dirty="0">
                <a:solidFill>
                  <a:srgbClr val="00ACE6"/>
                </a:solidFill>
              </a:rPr>
              <a:t>Datenschutzbeauftragter für Forschung und Lehre</a:t>
            </a:r>
            <a:endParaRPr lang="de-DE" altLang="de-DE" i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0648"/>
            <a:ext cx="8382000" cy="1143000"/>
          </a:xfrm>
        </p:spPr>
        <p:txBody>
          <a:bodyPr/>
          <a:lstStyle/>
          <a:p>
            <a:pPr algn="ctr"/>
            <a:r>
              <a:rPr lang="de-DE" altLang="de-DE" dirty="0"/>
              <a:t>Risikoanalyse 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420BA07C-AF0D-4402-A077-7C87887FDD8E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397000"/>
          <a:ext cx="858349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6744">
                  <a:extLst>
                    <a:ext uri="{9D8B030D-6E8A-4147-A177-3AD203B41FA5}">
                      <a16:colId xmlns:a16="http://schemas.microsoft.com/office/drawing/2014/main" val="3196621673"/>
                    </a:ext>
                  </a:extLst>
                </a:gridCol>
                <a:gridCol w="1546652">
                  <a:extLst>
                    <a:ext uri="{9D8B030D-6E8A-4147-A177-3AD203B41FA5}">
                      <a16:colId xmlns:a16="http://schemas.microsoft.com/office/drawing/2014/main" val="754076661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1203808592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4277358136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4143622755"/>
                    </a:ext>
                  </a:extLst>
                </a:gridCol>
              </a:tblGrid>
              <a:tr h="9104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184689"/>
                          </a:solidFill>
                        </a:rPr>
                        <a:t>Schutzstufe I</a:t>
                      </a:r>
                    </a:p>
                    <a:p>
                      <a:r>
                        <a:rPr lang="de-DE" b="0" i="1" dirty="0">
                          <a:solidFill>
                            <a:srgbClr val="184689"/>
                          </a:solidFill>
                        </a:rPr>
                        <a:t>(Sehr hohes Schutzniveau)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3a</a:t>
                      </a:r>
                    </a:p>
                  </a:txBody>
                  <a:tcPr>
                    <a:solidFill>
                      <a:srgbClr val="F9860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417366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II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(Hohes </a:t>
                      </a:r>
                      <a:r>
                        <a:rPr lang="de-DE" i="1" dirty="0" err="1">
                          <a:solidFill>
                            <a:srgbClr val="184689"/>
                          </a:solidFill>
                        </a:rPr>
                        <a:t>Schutznivau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916851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III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(Normales Schutzniveau)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736081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IV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(Niedriges Schutzniveau)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2a</a:t>
                      </a:r>
                    </a:p>
                  </a:txBody>
                  <a:tcPr>
                    <a:solidFill>
                      <a:srgbClr val="F8E1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73409"/>
                  </a:ext>
                </a:extLst>
              </a:tr>
              <a:tr h="68842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A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(Normale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B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(Erweiterte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C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(Sensible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D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(Hoch sensible Verarbeitung)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29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6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0648"/>
            <a:ext cx="8382000" cy="1143000"/>
          </a:xfrm>
        </p:spPr>
        <p:txBody>
          <a:bodyPr/>
          <a:lstStyle/>
          <a:p>
            <a:pPr algn="ctr"/>
            <a:r>
              <a:rPr lang="de-DE" altLang="de-DE" dirty="0"/>
              <a:t>Y Achse Datenkategorien  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420BA07C-AF0D-4402-A077-7C87887FD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873619"/>
              </p:ext>
            </p:extLst>
          </p:nvPr>
        </p:nvGraphicFramePr>
        <p:xfrm>
          <a:off x="408278" y="854870"/>
          <a:ext cx="858349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458">
                  <a:extLst>
                    <a:ext uri="{9D8B030D-6E8A-4147-A177-3AD203B41FA5}">
                      <a16:colId xmlns:a16="http://schemas.microsoft.com/office/drawing/2014/main" val="3196621673"/>
                    </a:ext>
                  </a:extLst>
                </a:gridCol>
                <a:gridCol w="1645938">
                  <a:extLst>
                    <a:ext uri="{9D8B030D-6E8A-4147-A177-3AD203B41FA5}">
                      <a16:colId xmlns:a16="http://schemas.microsoft.com/office/drawing/2014/main" val="754076661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1203808592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4277358136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4143622755"/>
                    </a:ext>
                  </a:extLst>
                </a:gridCol>
              </a:tblGrid>
              <a:tr h="9104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184689"/>
                          </a:solidFill>
                        </a:rPr>
                        <a:t>Schutzstufe I</a:t>
                      </a:r>
                    </a:p>
                    <a:p>
                      <a:r>
                        <a:rPr lang="de-DE" b="0" i="1" dirty="0">
                          <a:solidFill>
                            <a:srgbClr val="184689"/>
                          </a:solidFill>
                        </a:rPr>
                        <a:t>(Sehr hohes Schutzniveau)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400" b="1" dirty="0">
                          <a:solidFill>
                            <a:schemeClr val="bg1"/>
                          </a:solidFill>
                        </a:rPr>
                        <a:t>Art 9 und Art 10 Daten</a:t>
                      </a:r>
                      <a:br>
                        <a:rPr lang="de-DE" sz="1400" b="1" dirty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400" b="0" dirty="0" err="1">
                          <a:solidFill>
                            <a:schemeClr val="bg1"/>
                          </a:solidFill>
                        </a:rPr>
                        <a:t>zB</a:t>
                      </a:r>
                      <a:r>
                        <a:rPr lang="de-DE" sz="1400" b="0" dirty="0">
                          <a:solidFill>
                            <a:schemeClr val="bg1"/>
                          </a:solidFill>
                        </a:rPr>
                        <a:t>: </a:t>
                      </a:r>
                      <a:r>
                        <a:rPr lang="de-DE" sz="1400" b="0" dirty="0"/>
                        <a:t>rassische, ethnische Herkunft, politische Meinungen, religiöse oder weltanschauliche Überzeugungen Gewerkschaftszugehörigkeit, genetische Daten, biometrischen, Gesundheitsdaten, Daten zum Sexualleben oder der sexuellen Orientierung, </a:t>
                      </a:r>
                      <a:r>
                        <a:rPr lang="de-DE" sz="1400" b="0" dirty="0" err="1"/>
                        <a:t>persez</a:t>
                      </a:r>
                      <a:r>
                        <a:rPr lang="de-DE" sz="1400" b="0" dirty="0"/>
                        <a:t>. Daten über strafrechtliche Verurteilungen und Straftaten</a:t>
                      </a:r>
                      <a:endParaRPr lang="de-DE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846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417366"/>
                  </a:ext>
                </a:extLst>
              </a:tr>
              <a:tr h="431264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II</a:t>
                      </a:r>
                    </a:p>
                    <a:p>
                      <a:r>
                        <a:rPr lang="de-DE" b="0" i="1" dirty="0">
                          <a:solidFill>
                            <a:srgbClr val="184689"/>
                          </a:solidFill>
                        </a:rPr>
                        <a:t>(Hohes Schutzniveau)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4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Leistungs-, Prüfungs- und Verhaltensdaten sowie Daten zur sog Privatsphäre</a:t>
                      </a:r>
                    </a:p>
                    <a:p>
                      <a:r>
                        <a:rPr lang="de-DE" sz="1400" b="0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zB</a:t>
                      </a:r>
                      <a:r>
                        <a:rPr lang="de-DE" sz="140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Prüfungsergebnisse, Beurteilungen, Arbeitszeit, Zeugnisse, Gehalt, Einkommen, Vermögen, Geodaten, Daten zur beruflichen Internetnutzung sowie Informationen </a:t>
                      </a:r>
                      <a:r>
                        <a:rPr lang="de-DE" sz="14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zum </a:t>
                      </a:r>
                      <a:r>
                        <a:rPr lang="de-DE" sz="1400" dirty="0">
                          <a:solidFill>
                            <a:schemeClr val="bg1"/>
                          </a:solidFill>
                        </a:rPr>
                        <a:t>gesamten häuslichen und familiären Lebensbereich, den die Betroffenen in der Regel vor fremden Augen verborgen halten, also alles, was in den eigenen vier Wänden geschieht</a:t>
                      </a:r>
                      <a:endParaRPr lang="de-DE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AC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916851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III</a:t>
                      </a:r>
                      <a:r>
                        <a:rPr lang="de-DE" dirty="0">
                          <a:solidFill>
                            <a:srgbClr val="184689"/>
                          </a:solidFill>
                        </a:rPr>
                        <a:t>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(Normales Schutzniveau) 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de-DE" sz="14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de-DE" sz="14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Normale“ Studierenden- und Mitarbeiterdaten</a:t>
                      </a:r>
                    </a:p>
                    <a:p>
                      <a:r>
                        <a:rPr lang="de-DE" sz="14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zB</a:t>
                      </a:r>
                      <a:r>
                        <a:rPr lang="de-DE" sz="14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Name, Matrikelnummer, Geburtsdatum, </a:t>
                      </a:r>
                      <a:r>
                        <a:rPr lang="de-DE" sz="14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Studienbeiträgem</a:t>
                      </a:r>
                      <a:r>
                        <a:rPr lang="de-DE" sz="14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Hausarbeiten, E-Mails, </a:t>
                      </a:r>
                      <a:r>
                        <a:rPr lang="de-DE" sz="1400" b="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Bild-und</a:t>
                      </a:r>
                      <a:r>
                        <a:rPr lang="de-DE" sz="1400" b="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Videoaufnahmen in der Hochschule und sonstige Daten (jeweils unter der Voraussetzung, dass er nicht von Schutzstufe I und II umfasst wird)</a:t>
                      </a:r>
                    </a:p>
                  </a:txBody>
                  <a:tcPr>
                    <a:solidFill>
                      <a:srgbClr val="AFC4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736081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IV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(Niedriges Schutzniveau)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Eigene, freiwillig verarbeitete, Daten des Verarbeiters sowie </a:t>
                      </a:r>
                      <a:r>
                        <a:rPr lang="de-DE" sz="1400" b="1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öff</a:t>
                      </a:r>
                      <a:r>
                        <a:rPr lang="de-DE" sz="1400" b="1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zugäng</a:t>
                      </a:r>
                      <a:r>
                        <a:rPr lang="de-DE" sz="1400" b="1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. Daten, </a:t>
                      </a:r>
                      <a:r>
                        <a:rPr lang="de-DE" sz="1400" b="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jeweils unter der Voraussetzung, dass kein Fall der Schutzstufen I und II vorliegt;</a:t>
                      </a:r>
                      <a:br>
                        <a:rPr lang="de-DE" sz="1400" b="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0" kern="1200" dirty="0" err="1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zB</a:t>
                      </a:r>
                      <a:r>
                        <a:rPr lang="de-DE" sz="1400" b="0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 Veröffentlichungen von selbstständig Lehrenden und Forschenden, von diesen selbstgewählte Log in Daten etc. (Achtung: Bei Studierenden und abhängig Beschäftigten kann nicht ohne Weiteres von Freiwilligkeit ausgegangen werden =&gt; Schutzstufe II) ; Auf Homepage veröffentlichte berufliche Kontaktdaten etc.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73409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A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(Normale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i="0" dirty="0">
                          <a:solidFill>
                            <a:srgbClr val="184689"/>
                          </a:solidFill>
                        </a:rPr>
                        <a:t>Kategorie B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(Erweiterte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C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(Sensible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D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(Hoch sensible Verarbeitung)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29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406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0648"/>
            <a:ext cx="8382000" cy="1143000"/>
          </a:xfrm>
        </p:spPr>
        <p:txBody>
          <a:bodyPr/>
          <a:lstStyle/>
          <a:p>
            <a:pPr algn="ctr"/>
            <a:r>
              <a:rPr lang="de-DE" altLang="de-DE" dirty="0"/>
              <a:t>Risikoanalyse 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420BA07C-AF0D-4402-A077-7C87887FD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19897"/>
              </p:ext>
            </p:extLst>
          </p:nvPr>
        </p:nvGraphicFramePr>
        <p:xfrm>
          <a:off x="9584" y="838543"/>
          <a:ext cx="8642457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280">
                  <a:extLst>
                    <a:ext uri="{9D8B030D-6E8A-4147-A177-3AD203B41FA5}">
                      <a16:colId xmlns:a16="http://schemas.microsoft.com/office/drawing/2014/main" val="3196621673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75407666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03808592"/>
                    </a:ext>
                  </a:extLst>
                </a:gridCol>
                <a:gridCol w="2346032">
                  <a:extLst>
                    <a:ext uri="{9D8B030D-6E8A-4147-A177-3AD203B41FA5}">
                      <a16:colId xmlns:a16="http://schemas.microsoft.com/office/drawing/2014/main" val="4277358136"/>
                    </a:ext>
                  </a:extLst>
                </a:gridCol>
                <a:gridCol w="1657681">
                  <a:extLst>
                    <a:ext uri="{9D8B030D-6E8A-4147-A177-3AD203B41FA5}">
                      <a16:colId xmlns:a16="http://schemas.microsoft.com/office/drawing/2014/main" val="4143622755"/>
                    </a:ext>
                  </a:extLst>
                </a:gridCol>
              </a:tblGrid>
              <a:tr h="910456">
                <a:tc>
                  <a:txBody>
                    <a:bodyPr/>
                    <a:lstStyle/>
                    <a:p>
                      <a:r>
                        <a:rPr lang="de-DE" b="0" dirty="0">
                          <a:solidFill>
                            <a:srgbClr val="184689"/>
                          </a:solidFill>
                        </a:rPr>
                        <a:t>I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lvl="0"/>
                      <a:r>
                        <a:rPr lang="de-DE" sz="14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Keine Zweifel an Erforderlichkeit der Verarbeitung für Hochschulaufgabe</a:t>
                      </a:r>
                    </a:p>
                    <a:p>
                      <a:pPr lvl="0"/>
                      <a:r>
                        <a:rPr lang="de-DE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lvl="0"/>
                      <a:r>
                        <a:rPr lang="de-DE" sz="14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Keine Zweifel an Transparenz der Verarbeitung </a:t>
                      </a:r>
                    </a:p>
                    <a:p>
                      <a:pPr lvl="0"/>
                      <a:r>
                        <a:rPr lang="de-DE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lvl="0"/>
                      <a:r>
                        <a:rPr lang="de-DE" sz="14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Kein Fall der Kategorie C</a:t>
                      </a:r>
                    </a:p>
                    <a:p>
                      <a:pPr lvl="0"/>
                      <a:r>
                        <a:rPr lang="de-DE" sz="1400" b="1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</a:p>
                    <a:p>
                      <a:pPr lvl="0"/>
                      <a:r>
                        <a:rPr lang="de-DE" sz="14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Verarbeitung erfolgt ausschließlich auf von der IT Sicherheit geprüften und  freigegebenen </a:t>
                      </a:r>
                      <a:r>
                        <a:rPr lang="de-DE" sz="1400" b="0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Hochschulystemen</a:t>
                      </a:r>
                      <a:r>
                        <a:rPr lang="de-DE" sz="1400" b="0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und /oder durch  geprüfte und freigegebene Dritten</a:t>
                      </a:r>
                    </a:p>
                  </a:txBody>
                  <a:tcP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u="none" kern="1200" dirty="0" err="1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Grds</a:t>
                      </a:r>
                      <a:r>
                        <a:rPr lang="de-DE" sz="1400" b="0" u="none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wie Kategorie A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0" u="none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1" u="none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allerdings</a:t>
                      </a:r>
                      <a:r>
                        <a:rPr lang="de-DE" sz="1400" b="0" u="none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0" u="none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de-DE" sz="1400" b="0" u="none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erfolgt die Verarbeitung nicht  ausschließlich auf von der IT Sicherheit geprüften und  freigegebenen Hochschulsystemen oder geprüften Dritten;  </a:t>
                      </a:r>
                    </a:p>
                    <a:p>
                      <a:pPr lvl="0"/>
                      <a:endParaRPr lang="de-DE" sz="1400" b="0" u="none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de-DE" sz="1400" b="0" u="none" kern="120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Vorgaben der IT Sicherheit werden allerdings eingehalten (bei Zweifel Kategorie D) </a:t>
                      </a:r>
                    </a:p>
                    <a:p>
                      <a:pPr lvl="0"/>
                      <a:endParaRPr lang="de-DE" sz="1400" b="0" u="sng" kern="120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AFC4E6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Verarbeitung umfasst Verarbeitungen, die</a:t>
                      </a:r>
                    </a:p>
                    <a:p>
                      <a:pPr lvl="0"/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großem Umfang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Mittels KI oder sonstiger neuer Technologien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unter Verknüpfung verschiedener Datensätze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von Minderjährigen oder eingeschränkt Geschäftsfähigen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zur Überwachung oder Bewertung von Personen  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 Verarbeitung erfordert den Einsatz von nicht geprüften  Dienstleistern</a:t>
                      </a:r>
                    </a:p>
                    <a:p>
                      <a:endParaRPr lang="de-DE" dirty="0"/>
                    </a:p>
                  </a:txBody>
                  <a:tcPr>
                    <a:solidFill>
                      <a:srgbClr val="00ACE6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de-DE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Sonstige Verarbeitungen, </a:t>
                      </a:r>
                      <a:r>
                        <a:rPr lang="de-DE" sz="14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inbs</a:t>
                      </a: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de-DE" sz="1400" b="0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bei Zweifel </a:t>
                      </a: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der  </a:t>
                      </a:r>
                    </a:p>
                    <a:p>
                      <a:pPr marL="0" lvl="0" algn="l" defTabSz="914400" rtl="0" eaLnBrk="1" latinLnBrk="0" hangingPunct="1"/>
                      <a:endParaRPr lang="de-DE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de-DE" sz="14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Erfoderlichkeit</a:t>
                      </a: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der Verarbeitung für eine gesetzl. Aufgabe der HSNR</a:t>
                      </a:r>
                    </a:p>
                    <a:p>
                      <a:pPr marL="0" lvl="0" algn="l" defTabSz="914400" rtl="0" eaLnBrk="1" latinLnBrk="0" hangingPunct="1"/>
                      <a:endParaRPr lang="de-DE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Transparenz der </a:t>
                      </a:r>
                      <a:r>
                        <a:rPr lang="de-DE" sz="14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Verabeitung</a:t>
                      </a:r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insb. bei heimlicher Verarbeitung </a:t>
                      </a:r>
                    </a:p>
                    <a:p>
                      <a:pPr marL="0" lvl="0" algn="l" defTabSz="914400" rtl="0" eaLnBrk="1" latinLnBrk="0" hangingPunct="1"/>
                      <a:endParaRPr lang="de-DE" sz="14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14400" rtl="0" eaLnBrk="1" latinLnBrk="0" hangingPunct="1"/>
                      <a:r>
                        <a:rPr lang="de-DE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Der Sicherheit der Verarbeitung</a:t>
                      </a:r>
                    </a:p>
                    <a:p>
                      <a:pPr marL="0" lvl="0" algn="l" defTabSz="914400" rtl="0" eaLnBrk="1" latinLnBrk="0" hangingPunct="1"/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417366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184689"/>
                          </a:solidFill>
                        </a:rPr>
                        <a:t>II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916851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184689"/>
                          </a:solidFill>
                        </a:rPr>
                        <a:t>III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736081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184689"/>
                          </a:solidFill>
                        </a:rPr>
                        <a:t>IV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73409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A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(Normale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B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(Erweiterte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C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(Sensible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D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(Hoch sensible Verarbeitung)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29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74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0648"/>
            <a:ext cx="8382000" cy="1143000"/>
          </a:xfrm>
        </p:spPr>
        <p:txBody>
          <a:bodyPr/>
          <a:lstStyle/>
          <a:p>
            <a:pPr algn="ctr"/>
            <a:r>
              <a:rPr lang="de-DE" altLang="de-DE" dirty="0"/>
              <a:t>Risikoanalyse 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420BA07C-AF0D-4402-A077-7C87887FDD8E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397000"/>
          <a:ext cx="858349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6744">
                  <a:extLst>
                    <a:ext uri="{9D8B030D-6E8A-4147-A177-3AD203B41FA5}">
                      <a16:colId xmlns:a16="http://schemas.microsoft.com/office/drawing/2014/main" val="3196621673"/>
                    </a:ext>
                  </a:extLst>
                </a:gridCol>
                <a:gridCol w="1546652">
                  <a:extLst>
                    <a:ext uri="{9D8B030D-6E8A-4147-A177-3AD203B41FA5}">
                      <a16:colId xmlns:a16="http://schemas.microsoft.com/office/drawing/2014/main" val="754076661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1203808592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4277358136"/>
                    </a:ext>
                  </a:extLst>
                </a:gridCol>
                <a:gridCol w="1716698">
                  <a:extLst>
                    <a:ext uri="{9D8B030D-6E8A-4147-A177-3AD203B41FA5}">
                      <a16:colId xmlns:a16="http://schemas.microsoft.com/office/drawing/2014/main" val="4143622755"/>
                    </a:ext>
                  </a:extLst>
                </a:gridCol>
              </a:tblGrid>
              <a:tr h="9104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184689"/>
                          </a:solidFill>
                        </a:rPr>
                        <a:t>Schutzstufe I</a:t>
                      </a:r>
                    </a:p>
                    <a:p>
                      <a:r>
                        <a:rPr lang="de-DE" b="0" i="1" dirty="0">
                          <a:solidFill>
                            <a:srgbClr val="184689"/>
                          </a:solidFill>
                        </a:rPr>
                        <a:t>(Sehr hohes Schutzniveau)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3a</a:t>
                      </a:r>
                    </a:p>
                  </a:txBody>
                  <a:tcPr>
                    <a:solidFill>
                      <a:srgbClr val="F9860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417366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II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(Hohes </a:t>
                      </a:r>
                      <a:r>
                        <a:rPr lang="de-DE" i="1" dirty="0" err="1">
                          <a:solidFill>
                            <a:srgbClr val="184689"/>
                          </a:solidFill>
                        </a:rPr>
                        <a:t>Schutznivau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916851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III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(Normales Schutzniveau)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736081"/>
                  </a:ext>
                </a:extLst>
              </a:tr>
              <a:tr h="910456"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Schutzstufe IV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(Niedriges Schutzniveau)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2a</a:t>
                      </a:r>
                    </a:p>
                  </a:txBody>
                  <a:tcPr>
                    <a:solidFill>
                      <a:srgbClr val="F8E1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073409"/>
                  </a:ext>
                </a:extLst>
              </a:tr>
              <a:tr h="68842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A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(Normale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B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(Erweiterte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C</a:t>
                      </a:r>
                    </a:p>
                    <a:p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(Sensible Verarbeitung)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>
                          <a:solidFill>
                            <a:srgbClr val="184689"/>
                          </a:solidFill>
                        </a:rPr>
                        <a:t>Kategorie D </a:t>
                      </a:r>
                      <a:r>
                        <a:rPr lang="de-DE" i="1" dirty="0">
                          <a:solidFill>
                            <a:srgbClr val="184689"/>
                          </a:solidFill>
                        </a:rPr>
                        <a:t>(Hoch sensible Verarbeitung)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299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41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0648"/>
            <a:ext cx="8382000" cy="1143000"/>
          </a:xfrm>
        </p:spPr>
        <p:txBody>
          <a:bodyPr/>
          <a:lstStyle/>
          <a:p>
            <a:pPr algn="ctr"/>
            <a:r>
              <a:rPr lang="de-DE" altLang="de-DE" dirty="0"/>
              <a:t>Anforderungen an die Datenverarbeitung  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98647460-0E20-4B62-8EDF-BA3BE67E3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865034"/>
              </p:ext>
            </p:extLst>
          </p:nvPr>
        </p:nvGraphicFramePr>
        <p:xfrm>
          <a:off x="323528" y="919614"/>
          <a:ext cx="8640960" cy="561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>
                  <a:extLst>
                    <a:ext uri="{9D8B030D-6E8A-4147-A177-3AD203B41FA5}">
                      <a16:colId xmlns:a16="http://schemas.microsoft.com/office/drawing/2014/main" val="28988993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Verarbeitung hat </a:t>
                      </a:r>
                      <a:r>
                        <a:rPr lang="de-DE" sz="1600" dirty="0" err="1"/>
                        <a:t>grds</a:t>
                      </a:r>
                      <a:r>
                        <a:rPr lang="de-DE" sz="1600" dirty="0"/>
                        <a:t>. zu unterbleiben und die Zweifel sind unverzüglich auszuräumen. Erfolgt die Verarbeitung bereits sind der verantwortliche Vorgesetzte sowie das Data Board über bisherigen Einsatz und die Zweifel zu informieren.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026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Einsatz erfordert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Eine erweiterte Verarbeitungsmeldung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eine Einbindung des GCDL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Eine Einbindung der Informationssicherheit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eine Bejahung der Erforderlichkeit der konkreten Datenverarbeitung durch die intern verantwortliche Person (unter Berücksichtigung der Einschätzung von Informationssicherheit und GCDL)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467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Einsatz erfordert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1600" dirty="0"/>
                        <a:t>Eine Verarbeitungsmeldung unter Einbindung des zuständigen Datenschutzkoordinators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eine Bejahung der Erforderlichkeit der konkreten Datenverarbeitung durch die intern verantwortliche Person (unter Berücksichtigung der Einschätzung des Datenschutzkoordinators)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48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Für den Einsatz ist ausreichend, dass die intern verantwortliche Person 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sicherstellt, dass lediglich Daten der Schutzstufe IV verarbeitet werden und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nach ihrer Einschätzung keine Zweifel an der Erforderlichkeit und der Transparenz der Verarbeitung bestehen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 -  Vorgaben der IT Sicherheit beachtet werden. </a:t>
                      </a:r>
                      <a:endParaRPr lang="de-DE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260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7279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061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sozialwesen_ppt_template</Template>
  <TotalTime>0</TotalTime>
  <Words>763</Words>
  <Application>Microsoft Office PowerPoint</Application>
  <PresentationFormat>Bildschirmpräsentation (4:3)</PresentationFormat>
  <Paragraphs>141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Times</vt:lpstr>
      <vt:lpstr>Times New Roman</vt:lpstr>
      <vt:lpstr>Office Theme</vt:lpstr>
      <vt:lpstr>Datenschutzkonzept. Stand 09.04.2025 </vt:lpstr>
      <vt:lpstr>Risikoanalyse </vt:lpstr>
      <vt:lpstr>Y Achse Datenkategorien  </vt:lpstr>
      <vt:lpstr>Risikoanalyse </vt:lpstr>
      <vt:lpstr>Risikoanalyse </vt:lpstr>
      <vt:lpstr>Anforderungen an die Datenverarbeitung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Serena Berghaus</dc:creator>
  <cp:lastModifiedBy>Timo Schwarzwälder</cp:lastModifiedBy>
  <cp:revision>133</cp:revision>
  <cp:lastPrinted>2023-03-15T13:34:52Z</cp:lastPrinted>
  <dcterms:created xsi:type="dcterms:W3CDTF">2019-03-01T09:43:29Z</dcterms:created>
  <dcterms:modified xsi:type="dcterms:W3CDTF">2025-04-10T06:59:13Z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20220308130636945</vt:lpwstr>
  </property>
</Properties>
</file>