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354" r:id="rId2"/>
    <p:sldId id="711" r:id="rId3"/>
    <p:sldId id="760" r:id="rId4"/>
    <p:sldId id="503" r:id="rId5"/>
    <p:sldId id="515" r:id="rId6"/>
    <p:sldId id="478" r:id="rId7"/>
    <p:sldId id="479" r:id="rId8"/>
    <p:sldId id="514" r:id="rId9"/>
    <p:sldId id="761" r:id="rId10"/>
    <p:sldId id="481" r:id="rId11"/>
    <p:sldId id="506" r:id="rId12"/>
    <p:sldId id="507" r:id="rId13"/>
    <p:sldId id="771" r:id="rId14"/>
    <p:sldId id="508" r:id="rId15"/>
    <p:sldId id="772" r:id="rId16"/>
    <p:sldId id="509" r:id="rId17"/>
    <p:sldId id="765" r:id="rId18"/>
    <p:sldId id="488" r:id="rId19"/>
    <p:sldId id="491" r:id="rId20"/>
    <p:sldId id="489" r:id="rId21"/>
    <p:sldId id="767" r:id="rId22"/>
    <p:sldId id="436" r:id="rId23"/>
    <p:sldId id="494" r:id="rId24"/>
    <p:sldId id="437" r:id="rId25"/>
    <p:sldId id="496" r:id="rId26"/>
    <p:sldId id="438" r:id="rId27"/>
    <p:sldId id="498" r:id="rId28"/>
    <p:sldId id="774" r:id="rId29"/>
    <p:sldId id="444" r:id="rId30"/>
    <p:sldId id="511" r:id="rId31"/>
    <p:sldId id="773" r:id="rId32"/>
    <p:sldId id="769" r:id="rId33"/>
    <p:sldId id="485" r:id="rId34"/>
    <p:sldId id="776" r:id="rId35"/>
    <p:sldId id="704" r:id="rId36"/>
    <p:sldId id="487" r:id="rId37"/>
    <p:sldId id="770" r:id="rId38"/>
    <p:sldId id="763" r:id="rId39"/>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29"/>
    <a:srgbClr val="001B51"/>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303"/>
    <p:restoredTop sz="93188"/>
  </p:normalViewPr>
  <p:slideViewPr>
    <p:cSldViewPr snapToGrid="0" snapToObjects="1">
      <p:cViewPr varScale="1">
        <p:scale>
          <a:sx n="115" d="100"/>
          <a:sy n="115" d="100"/>
        </p:scale>
        <p:origin x="776" y="19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36ADD4-94FA-FA45-BA6C-9BD31F1083BD}" type="datetimeFigureOut">
              <a:rPr lang="de-DE" smtClean="0"/>
              <a:t>09.03.23</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660F33-7170-4849-B8D0-DF4E41488F27}" type="slidenum">
              <a:rPr lang="de-DE" smtClean="0"/>
              <a:t>‹Nr.›</a:t>
            </a:fld>
            <a:endParaRPr lang="de-DE"/>
          </a:p>
        </p:txBody>
      </p:sp>
    </p:spTree>
    <p:extLst>
      <p:ext uri="{BB962C8B-B14F-4D97-AF65-F5344CB8AC3E}">
        <p14:creationId xmlns:p14="http://schemas.microsoft.com/office/powerpoint/2010/main" val="1671280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F660F33-7170-4849-B8D0-DF4E41488F27}" type="slidenum">
              <a:rPr lang="de-DE" smtClean="0"/>
              <a:t>14</a:t>
            </a:fld>
            <a:endParaRPr lang="de-DE"/>
          </a:p>
        </p:txBody>
      </p:sp>
    </p:spTree>
    <p:extLst>
      <p:ext uri="{BB962C8B-B14F-4D97-AF65-F5344CB8AC3E}">
        <p14:creationId xmlns:p14="http://schemas.microsoft.com/office/powerpoint/2010/main" val="4015980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F660F33-7170-4849-B8D0-DF4E41488F27}" type="slidenum">
              <a:rPr lang="de-DE" smtClean="0"/>
              <a:t>30</a:t>
            </a:fld>
            <a:endParaRPr lang="de-DE"/>
          </a:p>
        </p:txBody>
      </p:sp>
    </p:spTree>
    <p:extLst>
      <p:ext uri="{BB962C8B-B14F-4D97-AF65-F5344CB8AC3E}">
        <p14:creationId xmlns:p14="http://schemas.microsoft.com/office/powerpoint/2010/main" val="2900674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Mastertitelformat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p>
        </p:txBody>
      </p:sp>
      <p:sp>
        <p:nvSpPr>
          <p:cNvPr id="4" name="Datumsplatzhalter 3"/>
          <p:cNvSpPr>
            <a:spLocks noGrp="1"/>
          </p:cNvSpPr>
          <p:nvPr>
            <p:ph type="dt" sz="half" idx="10"/>
          </p:nvPr>
        </p:nvSpPr>
        <p:spPr/>
        <p:txBody>
          <a:bodyPr/>
          <a:lstStyle/>
          <a:p>
            <a:fld id="{D759F513-4DC4-3046-AA4F-2CB54B50E1B7}" type="datetimeFigureOut">
              <a:rPr lang="de-DE" smtClean="0"/>
              <a:pPr/>
              <a:t>09.03.23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B14D2CD-FD62-BD43-B3B3-098AEC3909D1}"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759F513-4DC4-3046-AA4F-2CB54B50E1B7}" type="datetimeFigureOut">
              <a:rPr lang="de-DE" smtClean="0"/>
              <a:pPr/>
              <a:t>09.03.23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B14D2CD-FD62-BD43-B3B3-098AEC3909D1}"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Mastertitelformat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759F513-4DC4-3046-AA4F-2CB54B50E1B7}" type="datetimeFigureOut">
              <a:rPr lang="de-DE" smtClean="0"/>
              <a:pPr/>
              <a:t>09.03.23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B14D2CD-FD62-BD43-B3B3-098AEC3909D1}"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759F513-4DC4-3046-AA4F-2CB54B50E1B7}" type="datetimeFigureOut">
              <a:rPr lang="de-DE" smtClean="0"/>
              <a:pPr/>
              <a:t>09.03.23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B14D2CD-FD62-BD43-B3B3-098AEC3909D1}"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fld id="{D759F513-4DC4-3046-AA4F-2CB54B50E1B7}" type="datetimeFigureOut">
              <a:rPr lang="de-DE" smtClean="0"/>
              <a:pPr/>
              <a:t>09.03.23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B14D2CD-FD62-BD43-B3B3-098AEC3909D1}"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D759F513-4DC4-3046-AA4F-2CB54B50E1B7}" type="datetimeFigureOut">
              <a:rPr lang="de-DE" smtClean="0"/>
              <a:pPr/>
              <a:t>09.03.23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B14D2CD-FD62-BD43-B3B3-098AEC3909D1}"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Mastertitelformat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D759F513-4DC4-3046-AA4F-2CB54B50E1B7}" type="datetimeFigureOut">
              <a:rPr lang="de-DE" smtClean="0"/>
              <a:pPr/>
              <a:t>09.03.23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B14D2CD-FD62-BD43-B3B3-098AEC3909D1}"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2"/>
          <p:cNvSpPr>
            <a:spLocks noGrp="1"/>
          </p:cNvSpPr>
          <p:nvPr>
            <p:ph type="dt" sz="half" idx="10"/>
          </p:nvPr>
        </p:nvSpPr>
        <p:spPr/>
        <p:txBody>
          <a:bodyPr/>
          <a:lstStyle/>
          <a:p>
            <a:fld id="{D759F513-4DC4-3046-AA4F-2CB54B50E1B7}" type="datetimeFigureOut">
              <a:rPr lang="de-DE" smtClean="0"/>
              <a:pPr/>
              <a:t>09.03.23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B14D2CD-FD62-BD43-B3B3-098AEC3909D1}"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759F513-4DC4-3046-AA4F-2CB54B50E1B7}" type="datetimeFigureOut">
              <a:rPr lang="de-DE" smtClean="0"/>
              <a:pPr/>
              <a:t>09.03.23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B14D2CD-FD62-BD43-B3B3-098AEC3909D1}"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Mastertitelformat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fld id="{D759F513-4DC4-3046-AA4F-2CB54B50E1B7}" type="datetimeFigureOut">
              <a:rPr lang="de-DE" smtClean="0"/>
              <a:pPr/>
              <a:t>09.03.23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B14D2CD-FD62-BD43-B3B3-098AEC3909D1}"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fld id="{D759F513-4DC4-3046-AA4F-2CB54B50E1B7}" type="datetimeFigureOut">
              <a:rPr lang="de-DE" smtClean="0"/>
              <a:pPr/>
              <a:t>09.03.23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B14D2CD-FD62-BD43-B3B3-098AEC3909D1}"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Mastertitelformat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59F513-4DC4-3046-AA4F-2CB54B50E1B7}" type="datetimeFigureOut">
              <a:rPr lang="de-DE" smtClean="0"/>
              <a:pPr/>
              <a:t>09.03.23</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14D2CD-FD62-BD43-B3B3-098AEC3909D1}"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onlinelibrary.wiley.com/doi/abs/10.1111/jomf.12488" TargetMode="External"/><Relationship Id="rId3" Type="http://schemas.openxmlformats.org/officeDocument/2006/relationships/image" Target="../media/image33.svg"/><Relationship Id="rId7" Type="http://schemas.openxmlformats.org/officeDocument/2006/relationships/hyperlink" Target="https://journals.sagepub.com/doi/abs/10.1177/1097184x14558237" TargetMode="External"/><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hyperlink" Target="https://voxeu.org/article/socio-economic-adversity-kills-men-women-are-more-resilient" TargetMode="External"/><Relationship Id="rId11" Type="http://schemas.openxmlformats.org/officeDocument/2006/relationships/image" Target="../media/image37.svg"/><Relationship Id="rId5" Type="http://schemas.openxmlformats.org/officeDocument/2006/relationships/image" Target="../media/image35.svg"/><Relationship Id="rId10" Type="http://schemas.openxmlformats.org/officeDocument/2006/relationships/image" Target="../media/image36.png"/><Relationship Id="rId4" Type="http://schemas.openxmlformats.org/officeDocument/2006/relationships/image" Target="../media/image34.png"/><Relationship Id="rId9" Type="http://schemas.openxmlformats.org/officeDocument/2006/relationships/hyperlink" Target="https://www.theguardian.com/commentisfree/2020/mar/08/gender-equal-international-womens-day-men"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cdc.gov/nchs/data/nhsr/nhsr071.pdf" TargetMode="External"/><Relationship Id="rId3" Type="http://schemas.openxmlformats.org/officeDocument/2006/relationships/image" Target="../media/image39.svg"/><Relationship Id="rId7" Type="http://schemas.openxmlformats.org/officeDocument/2006/relationships/image" Target="../media/image43.sv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hyperlink" Target="https://www.mic.com/articles/88277/23-ways-feminism-has-made-the-world-a-better-place-for-men" TargetMode="External"/><Relationship Id="rId5" Type="http://schemas.openxmlformats.org/officeDocument/2006/relationships/image" Target="../media/image41.svg"/><Relationship Id="rId10" Type="http://schemas.openxmlformats.org/officeDocument/2006/relationships/hyperlink" Target="https://www.pewresearch.org/social-trends/2013/10/08/parents-time-with-kids-more-rewarding-than-paid-work-and-more-exhausting/" TargetMode="External"/><Relationship Id="rId4" Type="http://schemas.openxmlformats.org/officeDocument/2006/relationships/image" Target="../media/image40.png"/><Relationship Id="rId9" Type="http://schemas.openxmlformats.org/officeDocument/2006/relationships/hyperlink" Target="https://www.researchgate.net/publication/225145092_The_Interpersonal_Power_of_Feminism_Is_Feminism_Good_for_Romantic_Relationship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hyperlink" Target="https://www.mckinsey.com/business-functions/people-and-organizational-performance/our-insights/delivering-through-diversity" TargetMode="External"/><Relationship Id="rId3" Type="http://schemas.openxmlformats.org/officeDocument/2006/relationships/image" Target="../media/image45.svg"/><Relationship Id="rId7" Type="http://schemas.openxmlformats.org/officeDocument/2006/relationships/image" Target="../media/image49.sv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hyperlink" Target="https://hbr.org/2019/02/research-when-gender-diversity-makes-firms-more-productive" TargetMode="External"/><Relationship Id="rId5" Type="http://schemas.openxmlformats.org/officeDocument/2006/relationships/image" Target="../media/image47.svg"/><Relationship Id="rId10" Type="http://schemas.openxmlformats.org/officeDocument/2006/relationships/hyperlink" Target="https://www.globalwomen.org.nz/flexible-working/6-ways-gender-equality-is-good-for-men/" TargetMode="External"/><Relationship Id="rId4" Type="http://schemas.openxmlformats.org/officeDocument/2006/relationships/image" Target="../media/image46.png"/><Relationship Id="rId9" Type="http://schemas.openxmlformats.org/officeDocument/2006/relationships/hyperlink" Target="https://www.forbes.com/sites/eriklarson/2017/09/21/new-research-diversity-inclusion-better-decision-making-at-work/?sh=584bdea54cb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svg"/><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svg"/><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svg"/><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1B51"/>
        </a:solidFill>
        <a:effectLst/>
      </p:bgPr>
    </p:bg>
    <p:spTree>
      <p:nvGrpSpPr>
        <p:cNvPr id="1" name=""/>
        <p:cNvGrpSpPr/>
        <p:nvPr/>
      </p:nvGrpSpPr>
      <p:grpSpPr>
        <a:xfrm>
          <a:off x="0" y="0"/>
          <a:ext cx="0" cy="0"/>
          <a:chOff x="0" y="0"/>
          <a:chExt cx="0" cy="0"/>
        </a:xfrm>
      </p:grpSpPr>
      <p:sp>
        <p:nvSpPr>
          <p:cNvPr id="5" name="Inhaltsplatzhalter 2">
            <a:extLst>
              <a:ext uri="{FF2B5EF4-FFF2-40B4-BE49-F238E27FC236}">
                <a16:creationId xmlns:a16="http://schemas.microsoft.com/office/drawing/2014/main" id="{5C66C4CA-DE2D-A54F-A6C7-E9FDDC0276AE}"/>
              </a:ext>
            </a:extLst>
          </p:cNvPr>
          <p:cNvSpPr txBox="1">
            <a:spLocks/>
          </p:cNvSpPr>
          <p:nvPr/>
        </p:nvSpPr>
        <p:spPr>
          <a:xfrm>
            <a:off x="457200" y="1982944"/>
            <a:ext cx="8276051" cy="2480154"/>
          </a:xfrm>
          <a:prstGeom prst="rect">
            <a:avLst/>
          </a:prstGeom>
        </p:spPr>
        <p:txBody>
          <a:bodyPr vert="horz" lIns="91440" tIns="45720" rIns="91440" bIns="45720" rtlCol="0">
            <a:normAutofit fontScale="62500" lnSpcReduction="20000"/>
          </a:bodyPr>
          <a:lstStyle/>
          <a:p>
            <a:pPr marL="342900" lvl="0" indent="-342900" algn="r">
              <a:spcBef>
                <a:spcPct val="20000"/>
              </a:spcBef>
              <a:defRPr/>
            </a:pPr>
            <a:endParaRPr lang="de-DE" sz="2400" b="1" dirty="0">
              <a:solidFill>
                <a:schemeClr val="bg1"/>
              </a:solidFill>
              <a:latin typeface="Arial" panose="020B0604020202020204" pitchFamily="34" charset="0"/>
              <a:cs typeface="Arial" panose="020B0604020202020204" pitchFamily="34" charset="0"/>
            </a:endParaRPr>
          </a:p>
          <a:p>
            <a:pPr marL="342900" lvl="0" indent="-342900" algn="ctr">
              <a:spcBef>
                <a:spcPct val="20000"/>
              </a:spcBef>
              <a:defRPr/>
            </a:pPr>
            <a:r>
              <a:rPr lang="de-DE" sz="7000" b="1" dirty="0">
                <a:solidFill>
                  <a:srgbClr val="FF0029"/>
                </a:solidFill>
                <a:latin typeface="Arial" panose="020B0604020202020204" pitchFamily="34" charset="0"/>
                <a:cs typeface="Arial" panose="020B0604020202020204" pitchFamily="34" charset="0"/>
              </a:rPr>
              <a:t>Geschlechtergerechtigkeit </a:t>
            </a:r>
          </a:p>
          <a:p>
            <a:pPr marL="342900" lvl="0" indent="-342900" algn="ctr">
              <a:spcBef>
                <a:spcPct val="20000"/>
              </a:spcBef>
              <a:defRPr/>
            </a:pPr>
            <a:r>
              <a:rPr lang="de-DE" sz="7000" b="1" dirty="0">
                <a:solidFill>
                  <a:schemeClr val="bg1"/>
                </a:solidFill>
                <a:latin typeface="Arial" panose="020B0604020202020204" pitchFamily="34" charset="0"/>
                <a:cs typeface="Arial" panose="020B0604020202020204" pitchFamily="34" charset="0"/>
              </a:rPr>
              <a:t>ist Teamwork</a:t>
            </a:r>
          </a:p>
          <a:p>
            <a:pPr marL="342900" lvl="0" indent="-342900" algn="ctr">
              <a:spcBef>
                <a:spcPct val="20000"/>
              </a:spcBef>
              <a:defRPr/>
            </a:pPr>
            <a:endParaRPr lang="de-DE" sz="2400" b="0" i="0" u="none" strike="noStrike" dirty="0">
              <a:solidFill>
                <a:schemeClr val="bg1"/>
              </a:solidFill>
              <a:effectLst/>
              <a:latin typeface="Arial" panose="020B0604020202020204" pitchFamily="34" charset="0"/>
              <a:cs typeface="Arial" panose="020B0604020202020204" pitchFamily="34" charset="0"/>
            </a:endParaRPr>
          </a:p>
          <a:p>
            <a:pPr marL="342900" lvl="0" indent="-342900" algn="ctr">
              <a:spcBef>
                <a:spcPct val="20000"/>
              </a:spcBef>
              <a:defRPr/>
            </a:pPr>
            <a:r>
              <a:rPr lang="de-DE" sz="3400" b="0" i="0" u="none" strike="noStrike" dirty="0">
                <a:solidFill>
                  <a:schemeClr val="bg1"/>
                </a:solidFill>
                <a:effectLst/>
                <a:latin typeface="Arial" panose="020B0604020202020204" pitchFamily="34" charset="0"/>
                <a:cs typeface="Arial" panose="020B0604020202020204" pitchFamily="34" charset="0"/>
              </a:rPr>
              <a:t>Warum </a:t>
            </a:r>
            <a:r>
              <a:rPr lang="de-DE" sz="3400" dirty="0">
                <a:solidFill>
                  <a:schemeClr val="bg1"/>
                </a:solidFill>
                <a:latin typeface="Arial" panose="020B0604020202020204" pitchFamily="34" charset="0"/>
                <a:cs typeface="Arial" panose="020B0604020202020204" pitchFamily="34" charset="0"/>
              </a:rPr>
              <a:t>der Weg zur Geschlechtergerechtigkeit den </a:t>
            </a:r>
            <a:r>
              <a:rPr lang="de-DE" sz="3400" dirty="0">
                <a:solidFill>
                  <a:srgbClr val="FF0000"/>
                </a:solidFill>
                <a:latin typeface="Arial" panose="020B0604020202020204" pitchFamily="34" charset="0"/>
                <a:cs typeface="Arial" panose="020B0604020202020204" pitchFamily="34" charset="0"/>
              </a:rPr>
              <a:t>gemeinsamen Einsatz von Frauen und Männer</a:t>
            </a:r>
            <a:r>
              <a:rPr lang="de-DE" sz="3400" dirty="0">
                <a:solidFill>
                  <a:schemeClr val="bg1"/>
                </a:solidFill>
                <a:latin typeface="Arial" panose="020B0604020202020204" pitchFamily="34" charset="0"/>
                <a:cs typeface="Arial" panose="020B0604020202020204" pitchFamily="34" charset="0"/>
              </a:rPr>
              <a:t> braucht.</a:t>
            </a:r>
            <a:endParaRPr lang="de-DE" sz="1400" b="1" dirty="0">
              <a:solidFill>
                <a:schemeClr val="bg1"/>
              </a:solidFill>
              <a:latin typeface="Arial" panose="020B0604020202020204" pitchFamily="34" charset="0"/>
              <a:cs typeface="Arial" panose="020B0604020202020204" pitchFamily="34" charset="0"/>
            </a:endParaRPr>
          </a:p>
        </p:txBody>
      </p:sp>
      <p:sp>
        <p:nvSpPr>
          <p:cNvPr id="6" name="Textfeld 5">
            <a:extLst>
              <a:ext uri="{FF2B5EF4-FFF2-40B4-BE49-F238E27FC236}">
                <a16:creationId xmlns:a16="http://schemas.microsoft.com/office/drawing/2014/main" id="{DF495DCC-798A-4E43-9D9D-F76B2640B53A}"/>
              </a:ext>
            </a:extLst>
          </p:cNvPr>
          <p:cNvSpPr txBox="1"/>
          <p:nvPr/>
        </p:nvSpPr>
        <p:spPr>
          <a:xfrm>
            <a:off x="7543800" y="120749"/>
            <a:ext cx="1905000" cy="307777"/>
          </a:xfrm>
          <a:prstGeom prst="rect">
            <a:avLst/>
          </a:prstGeom>
          <a:noFill/>
        </p:spPr>
        <p:txBody>
          <a:bodyPr wrap="square" rtlCol="0">
            <a:spAutoFit/>
          </a:bodyPr>
          <a:lstStyle/>
          <a:p>
            <a:r>
              <a:rPr lang="de-DE" sz="1400" b="1" dirty="0">
                <a:solidFill>
                  <a:schemeClr val="bg1"/>
                </a:solidFill>
                <a:latin typeface="Helvetica" pitchFamily="2" charset="0"/>
              </a:rPr>
              <a:t>HERR &amp; SPEER</a:t>
            </a:r>
          </a:p>
        </p:txBody>
      </p:sp>
      <p:sp>
        <p:nvSpPr>
          <p:cNvPr id="3" name="Titel 2">
            <a:extLst>
              <a:ext uri="{FF2B5EF4-FFF2-40B4-BE49-F238E27FC236}">
                <a16:creationId xmlns:a16="http://schemas.microsoft.com/office/drawing/2014/main" id="{AB089B9C-87CC-4843-ADFE-C4CDA73FC5F5}"/>
              </a:ext>
            </a:extLst>
          </p:cNvPr>
          <p:cNvSpPr>
            <a:spLocks noGrp="1"/>
          </p:cNvSpPr>
          <p:nvPr>
            <p:ph type="title"/>
          </p:nvPr>
        </p:nvSpPr>
        <p:spPr>
          <a:xfrm>
            <a:off x="457200" y="6017516"/>
            <a:ext cx="8229600" cy="1143000"/>
          </a:xfrm>
        </p:spPr>
        <p:txBody>
          <a:bodyPr>
            <a:normAutofit/>
          </a:bodyPr>
          <a:lstStyle/>
          <a:p>
            <a:r>
              <a:rPr lang="de-DE" sz="1400" b="1" dirty="0">
                <a:solidFill>
                  <a:schemeClr val="bg1"/>
                </a:solidFill>
                <a:latin typeface="Arial" panose="020B0604020202020204" pitchFamily="34" charset="0"/>
                <a:cs typeface="Arial" panose="020B0604020202020204" pitchFamily="34" charset="0"/>
              </a:rPr>
              <a:t>HS Niederrhein, 09.03.2023</a:t>
            </a:r>
            <a:br>
              <a:rPr lang="de-DE" sz="4400" b="1" dirty="0">
                <a:solidFill>
                  <a:schemeClr val="bg1"/>
                </a:solidFill>
                <a:latin typeface="Arial" panose="020B0604020202020204" pitchFamily="34" charset="0"/>
                <a:cs typeface="Arial" panose="020B0604020202020204" pitchFamily="34" charset="0"/>
              </a:rPr>
            </a:br>
            <a:endParaRPr lang="de-DE" dirty="0"/>
          </a:p>
        </p:txBody>
      </p:sp>
    </p:spTree>
    <p:extLst>
      <p:ext uri="{BB962C8B-B14F-4D97-AF65-F5344CB8AC3E}">
        <p14:creationId xmlns:p14="http://schemas.microsoft.com/office/powerpoint/2010/main" val="914530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1B51"/>
        </a:soli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64BEA25-79C9-0745-9405-EFF75BC11C39}"/>
              </a:ext>
            </a:extLst>
          </p:cNvPr>
          <p:cNvSpPr>
            <a:spLocks noGrp="1"/>
          </p:cNvSpPr>
          <p:nvPr>
            <p:ph idx="1"/>
          </p:nvPr>
        </p:nvSpPr>
        <p:spPr/>
        <p:txBody>
          <a:bodyPr>
            <a:normAutofit/>
          </a:bodyPr>
          <a:lstStyle/>
          <a:p>
            <a:pPr marL="571500" indent="-571500">
              <a:buFont typeface="+mj-lt"/>
              <a:buAutoNum type="romanUcPeriod"/>
            </a:pPr>
            <a:r>
              <a:rPr lang="de-DE" sz="4400" b="1" dirty="0">
                <a:solidFill>
                  <a:srgbClr val="FF0029"/>
                </a:solidFill>
                <a:latin typeface="Helvetica" pitchFamily="2" charset="0"/>
              </a:rPr>
              <a:t>Status quo</a:t>
            </a:r>
          </a:p>
          <a:p>
            <a:pPr marL="571500" indent="-571500">
              <a:buFont typeface="+mj-lt"/>
              <a:buAutoNum type="romanUcPeriod"/>
            </a:pPr>
            <a:r>
              <a:rPr lang="de-DE" sz="4400" b="1" dirty="0">
                <a:solidFill>
                  <a:schemeClr val="bg1"/>
                </a:solidFill>
                <a:latin typeface="Helvetica" pitchFamily="2" charset="0"/>
              </a:rPr>
              <a:t> Vorteile</a:t>
            </a:r>
          </a:p>
          <a:p>
            <a:pPr marL="571500" indent="-571500">
              <a:buFont typeface="+mj-lt"/>
              <a:buAutoNum type="romanUcPeriod"/>
            </a:pPr>
            <a:r>
              <a:rPr lang="de-DE" sz="4400" b="1" dirty="0">
                <a:solidFill>
                  <a:schemeClr val="bg1"/>
                </a:solidFill>
                <a:latin typeface="Helvetica" pitchFamily="2" charset="0"/>
              </a:rPr>
              <a:t> Alibis</a:t>
            </a:r>
          </a:p>
          <a:p>
            <a:pPr marL="571500" indent="-571500">
              <a:buFont typeface="+mj-lt"/>
              <a:buAutoNum type="romanUcPeriod"/>
            </a:pPr>
            <a:r>
              <a:rPr lang="de-DE" sz="4400" b="1" dirty="0">
                <a:solidFill>
                  <a:schemeClr val="bg1"/>
                </a:solidFill>
                <a:latin typeface="Helvetica" pitchFamily="2" charset="0"/>
              </a:rPr>
              <a:t> Best Practices</a:t>
            </a:r>
          </a:p>
        </p:txBody>
      </p:sp>
      <p:sp>
        <p:nvSpPr>
          <p:cNvPr id="4" name="Textfeld 3">
            <a:extLst>
              <a:ext uri="{FF2B5EF4-FFF2-40B4-BE49-F238E27FC236}">
                <a16:creationId xmlns:a16="http://schemas.microsoft.com/office/drawing/2014/main" id="{81E18EC3-D37F-3A44-BBD7-93A2E573DE8C}"/>
              </a:ext>
            </a:extLst>
          </p:cNvPr>
          <p:cNvSpPr txBox="1"/>
          <p:nvPr/>
        </p:nvSpPr>
        <p:spPr>
          <a:xfrm>
            <a:off x="7334817" y="274637"/>
            <a:ext cx="1905000" cy="307777"/>
          </a:xfrm>
          <a:prstGeom prst="rect">
            <a:avLst/>
          </a:prstGeom>
          <a:noFill/>
        </p:spPr>
        <p:txBody>
          <a:bodyPr wrap="square" rtlCol="0">
            <a:spAutoFit/>
          </a:bodyPr>
          <a:lstStyle/>
          <a:p>
            <a:r>
              <a:rPr lang="de-DE" sz="1400" b="1" dirty="0">
                <a:solidFill>
                  <a:schemeClr val="bg1"/>
                </a:solidFill>
                <a:latin typeface="Helvetica" pitchFamily="2" charset="0"/>
              </a:rPr>
              <a:t>HERR &amp; SPEER</a:t>
            </a:r>
          </a:p>
        </p:txBody>
      </p:sp>
    </p:spTree>
    <p:extLst>
      <p:ext uri="{BB962C8B-B14F-4D97-AF65-F5344CB8AC3E}">
        <p14:creationId xmlns:p14="http://schemas.microsoft.com/office/powerpoint/2010/main" val="3470059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19053A6-F212-A246-9DE9-5A5D09989CCD}"/>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saturation sat="96000"/>
                    </a14:imgEffect>
                  </a14:imgLayer>
                </a14:imgProps>
              </a:ext>
            </a:extLst>
          </a:blip>
          <a:srcRect/>
          <a:stretch/>
        </p:blipFill>
        <p:spPr>
          <a:xfrm>
            <a:off x="20" y="10"/>
            <a:ext cx="9143980" cy="6857990"/>
          </a:xfrm>
          <a:prstGeom prst="rect">
            <a:avLst/>
          </a:prstGeom>
          <a:noFill/>
          <a:effectLst/>
        </p:spPr>
      </p:pic>
      <p:sp>
        <p:nvSpPr>
          <p:cNvPr id="5" name="Textfeld 4">
            <a:extLst>
              <a:ext uri="{FF2B5EF4-FFF2-40B4-BE49-F238E27FC236}">
                <a16:creationId xmlns:a16="http://schemas.microsoft.com/office/drawing/2014/main" id="{20935A94-E5F5-D944-BA3F-ABA910153D11}"/>
              </a:ext>
            </a:extLst>
          </p:cNvPr>
          <p:cNvSpPr txBox="1"/>
          <p:nvPr/>
        </p:nvSpPr>
        <p:spPr>
          <a:xfrm>
            <a:off x="398851" y="385849"/>
            <a:ext cx="5835695" cy="2169825"/>
          </a:xfrm>
          <a:prstGeom prst="rect">
            <a:avLst/>
          </a:prstGeom>
          <a:noFill/>
        </p:spPr>
        <p:txBody>
          <a:bodyPr wrap="square" rtlCol="0">
            <a:spAutoFit/>
          </a:bodyPr>
          <a:lstStyle/>
          <a:p>
            <a:r>
              <a:rPr lang="de-DE" sz="4500" b="1" dirty="0">
                <a:solidFill>
                  <a:schemeClr val="bg1"/>
                </a:solidFill>
                <a:highlight>
                  <a:srgbClr val="001B51"/>
                </a:highlight>
                <a:latin typeface="Arial" panose="020B0604020202020204" pitchFamily="34" charset="0"/>
                <a:cs typeface="Arial" panose="020B0604020202020204" pitchFamily="34" charset="0"/>
              </a:rPr>
              <a:t>Rund 25 Prozent Männeranteil an Elternzeit</a:t>
            </a:r>
          </a:p>
        </p:txBody>
      </p:sp>
      <p:pic>
        <p:nvPicPr>
          <p:cNvPr id="6" name="Grafik 5">
            <a:extLst>
              <a:ext uri="{FF2B5EF4-FFF2-40B4-BE49-F238E27FC236}">
                <a16:creationId xmlns:a16="http://schemas.microsoft.com/office/drawing/2014/main" id="{73C39131-B547-3240-A355-C25256C6D0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34061" y="2644395"/>
            <a:ext cx="3733265" cy="3733265"/>
          </a:xfrm>
          <a:prstGeom prst="rect">
            <a:avLst/>
          </a:prstGeom>
        </p:spPr>
      </p:pic>
      <p:sp>
        <p:nvSpPr>
          <p:cNvPr id="7" name="Rechteck 6">
            <a:extLst>
              <a:ext uri="{FF2B5EF4-FFF2-40B4-BE49-F238E27FC236}">
                <a16:creationId xmlns:a16="http://schemas.microsoft.com/office/drawing/2014/main" id="{D05AF17C-515D-6249-B2F1-92988861809D}"/>
              </a:ext>
            </a:extLst>
          </p:cNvPr>
          <p:cNvSpPr/>
          <p:nvPr/>
        </p:nvSpPr>
        <p:spPr>
          <a:xfrm>
            <a:off x="4100945" y="6411806"/>
            <a:ext cx="5153891" cy="338554"/>
          </a:xfrm>
          <a:prstGeom prst="rect">
            <a:avLst/>
          </a:prstGeom>
        </p:spPr>
        <p:txBody>
          <a:bodyPr wrap="square">
            <a:spAutoFit/>
          </a:bodyPr>
          <a:lstStyle/>
          <a:p>
            <a:r>
              <a:rPr lang="de-DE" sz="800" dirty="0">
                <a:solidFill>
                  <a:srgbClr val="001B51"/>
                </a:solidFill>
              </a:rPr>
              <a:t>Quelle: https://</a:t>
            </a:r>
            <a:r>
              <a:rPr lang="de-DE" sz="800" dirty="0" err="1">
                <a:solidFill>
                  <a:srgbClr val="001B51"/>
                </a:solidFill>
              </a:rPr>
              <a:t>www.bmfsfj.de</a:t>
            </a:r>
            <a:r>
              <a:rPr lang="de-DE" sz="800" dirty="0">
                <a:solidFill>
                  <a:srgbClr val="001B51"/>
                </a:solidFill>
              </a:rPr>
              <a:t>/</a:t>
            </a:r>
            <a:r>
              <a:rPr lang="de-DE" sz="800" dirty="0" err="1">
                <a:solidFill>
                  <a:srgbClr val="001B51"/>
                </a:solidFill>
              </a:rPr>
              <a:t>resource</a:t>
            </a:r>
            <a:r>
              <a:rPr lang="de-DE" sz="800" dirty="0">
                <a:solidFill>
                  <a:srgbClr val="001B51"/>
                </a:solidFill>
              </a:rPr>
              <a:t>/</a:t>
            </a:r>
            <a:r>
              <a:rPr lang="de-DE" sz="800" dirty="0" err="1">
                <a:solidFill>
                  <a:srgbClr val="001B51"/>
                </a:solidFill>
              </a:rPr>
              <a:t>blob</a:t>
            </a:r>
            <a:r>
              <a:rPr lang="de-DE" sz="800" dirty="0">
                <a:solidFill>
                  <a:srgbClr val="001B51"/>
                </a:solidFill>
              </a:rPr>
              <a:t>/127268/2098ed4343ad836b2f0534146ce59028/vaeterreport-2018-data.pdf</a:t>
            </a:r>
          </a:p>
        </p:txBody>
      </p:sp>
      <p:sp>
        <p:nvSpPr>
          <p:cNvPr id="8" name="Textfeld 7">
            <a:extLst>
              <a:ext uri="{FF2B5EF4-FFF2-40B4-BE49-F238E27FC236}">
                <a16:creationId xmlns:a16="http://schemas.microsoft.com/office/drawing/2014/main" id="{D0141051-CCA5-3544-A7D1-D8AF120D3EEC}"/>
              </a:ext>
            </a:extLst>
          </p:cNvPr>
          <p:cNvSpPr txBox="1"/>
          <p:nvPr/>
        </p:nvSpPr>
        <p:spPr>
          <a:xfrm>
            <a:off x="7334817" y="274637"/>
            <a:ext cx="1905000" cy="307777"/>
          </a:xfrm>
          <a:prstGeom prst="rect">
            <a:avLst/>
          </a:prstGeom>
          <a:noFill/>
        </p:spPr>
        <p:txBody>
          <a:bodyPr wrap="square" rtlCol="0">
            <a:spAutoFit/>
          </a:bodyPr>
          <a:lstStyle/>
          <a:p>
            <a:r>
              <a:rPr lang="de-DE" sz="1400" b="1" dirty="0">
                <a:solidFill>
                  <a:schemeClr val="bg1"/>
                </a:solidFill>
                <a:latin typeface="Helvetica" pitchFamily="2" charset="0"/>
              </a:rPr>
              <a:t>HERR &amp; SPEER</a:t>
            </a:r>
          </a:p>
        </p:txBody>
      </p:sp>
    </p:spTree>
    <p:extLst>
      <p:ext uri="{BB962C8B-B14F-4D97-AF65-F5344CB8AC3E}">
        <p14:creationId xmlns:p14="http://schemas.microsoft.com/office/powerpoint/2010/main" val="4069003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pexels-photo-1321730.jpeg">
            <a:extLst>
              <a:ext uri="{FF2B5EF4-FFF2-40B4-BE49-F238E27FC236}">
                <a16:creationId xmlns:a16="http://schemas.microsoft.com/office/drawing/2014/main" id="{2AEF021E-FD1D-FD41-873D-64DF47D148CF}"/>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4000"/>
                    </a14:imgEffect>
                  </a14:imgLayer>
                </a14:imgProps>
              </a:ext>
              <a:ext uri="{28A0092B-C50C-407E-A947-70E740481C1C}">
                <a14:useLocalDpi xmlns:a14="http://schemas.microsoft.com/office/drawing/2010/main"/>
              </a:ext>
            </a:extLst>
          </a:blip>
          <a:srcRect/>
          <a:stretch/>
        </p:blipFill>
        <p:spPr>
          <a:xfrm>
            <a:off x="0" y="10"/>
            <a:ext cx="9143980" cy="6857990"/>
          </a:xfrm>
          <a:prstGeom prst="rect">
            <a:avLst/>
          </a:prstGeom>
          <a:noFill/>
        </p:spPr>
      </p:pic>
      <p:sp>
        <p:nvSpPr>
          <p:cNvPr id="5" name="Textfeld 4">
            <a:extLst>
              <a:ext uri="{FF2B5EF4-FFF2-40B4-BE49-F238E27FC236}">
                <a16:creationId xmlns:a16="http://schemas.microsoft.com/office/drawing/2014/main" id="{7FBDDF05-F36D-094D-858E-7FF85E9E9A99}"/>
              </a:ext>
            </a:extLst>
          </p:cNvPr>
          <p:cNvSpPr txBox="1"/>
          <p:nvPr/>
        </p:nvSpPr>
        <p:spPr>
          <a:xfrm>
            <a:off x="137411" y="77009"/>
            <a:ext cx="5545994" cy="2862322"/>
          </a:xfrm>
          <a:prstGeom prst="rect">
            <a:avLst/>
          </a:prstGeom>
          <a:noFill/>
        </p:spPr>
        <p:txBody>
          <a:bodyPr wrap="square" rtlCol="0">
            <a:spAutoFit/>
          </a:bodyPr>
          <a:lstStyle/>
          <a:p>
            <a:r>
              <a:rPr lang="de-DE" sz="4500" b="1" dirty="0">
                <a:solidFill>
                  <a:schemeClr val="bg1"/>
                </a:solidFill>
                <a:highlight>
                  <a:srgbClr val="001B51"/>
                </a:highlight>
                <a:latin typeface="Arial" panose="020B0604020202020204" pitchFamily="34" charset="0"/>
                <a:cs typeface="Arial" panose="020B0604020202020204" pitchFamily="34" charset="0"/>
              </a:rPr>
              <a:t>Frauen leisten täglich 87 Minuten mehr Sorgearbeit. Unbezahlt.</a:t>
            </a:r>
          </a:p>
        </p:txBody>
      </p:sp>
      <p:pic>
        <p:nvPicPr>
          <p:cNvPr id="6" name="Grafik 5">
            <a:extLst>
              <a:ext uri="{FF2B5EF4-FFF2-40B4-BE49-F238E27FC236}">
                <a16:creationId xmlns:a16="http://schemas.microsoft.com/office/drawing/2014/main" id="{02651D70-4906-004D-AC51-9BDD5A4F9E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23012" y="3077224"/>
            <a:ext cx="3394661" cy="3227319"/>
          </a:xfrm>
          <a:prstGeom prst="rect">
            <a:avLst/>
          </a:prstGeom>
        </p:spPr>
      </p:pic>
      <p:sp>
        <p:nvSpPr>
          <p:cNvPr id="7" name="Rechteck 6">
            <a:extLst>
              <a:ext uri="{FF2B5EF4-FFF2-40B4-BE49-F238E27FC236}">
                <a16:creationId xmlns:a16="http://schemas.microsoft.com/office/drawing/2014/main" id="{C09889D6-E7E1-9C4E-A361-1EB75369E2D5}"/>
              </a:ext>
            </a:extLst>
          </p:cNvPr>
          <p:cNvSpPr/>
          <p:nvPr/>
        </p:nvSpPr>
        <p:spPr>
          <a:xfrm>
            <a:off x="1923012" y="6416147"/>
            <a:ext cx="4439911" cy="338554"/>
          </a:xfrm>
          <a:prstGeom prst="rect">
            <a:avLst/>
          </a:prstGeom>
        </p:spPr>
        <p:txBody>
          <a:bodyPr wrap="square">
            <a:spAutoFit/>
          </a:bodyPr>
          <a:lstStyle/>
          <a:p>
            <a:r>
              <a:rPr lang="de-DE" sz="800" dirty="0">
                <a:solidFill>
                  <a:srgbClr val="001B51"/>
                </a:solidFill>
              </a:rPr>
              <a:t>Quelle: https://</a:t>
            </a:r>
            <a:r>
              <a:rPr lang="de-DE" sz="800" dirty="0" err="1">
                <a:solidFill>
                  <a:srgbClr val="001B51"/>
                </a:solidFill>
              </a:rPr>
              <a:t>www.bmfsfj.de</a:t>
            </a:r>
            <a:r>
              <a:rPr lang="de-DE" sz="800" dirty="0">
                <a:solidFill>
                  <a:srgbClr val="001B51"/>
                </a:solidFill>
              </a:rPr>
              <a:t>/</a:t>
            </a:r>
            <a:r>
              <a:rPr lang="de-DE" sz="800" dirty="0" err="1">
                <a:solidFill>
                  <a:srgbClr val="001B51"/>
                </a:solidFill>
              </a:rPr>
              <a:t>resource</a:t>
            </a:r>
            <a:r>
              <a:rPr lang="de-DE" sz="800" dirty="0">
                <a:solidFill>
                  <a:srgbClr val="001B51"/>
                </a:solidFill>
              </a:rPr>
              <a:t>/</a:t>
            </a:r>
            <a:r>
              <a:rPr lang="de-DE" sz="800" dirty="0" err="1">
                <a:solidFill>
                  <a:srgbClr val="001B51"/>
                </a:solidFill>
              </a:rPr>
              <a:t>blob</a:t>
            </a:r>
            <a:r>
              <a:rPr lang="de-DE" sz="800" dirty="0">
                <a:solidFill>
                  <a:srgbClr val="001B51"/>
                </a:solidFill>
              </a:rPr>
              <a:t>/154696/bb7b75a0b9090bb4d194c2faf63eb6aa/gender-care-</a:t>
            </a:r>
            <a:r>
              <a:rPr lang="de-DE" sz="800" dirty="0" err="1">
                <a:solidFill>
                  <a:srgbClr val="001B51"/>
                </a:solidFill>
              </a:rPr>
              <a:t>gap</a:t>
            </a:r>
            <a:r>
              <a:rPr lang="de-DE" sz="800" dirty="0">
                <a:solidFill>
                  <a:srgbClr val="001B51"/>
                </a:solidFill>
              </a:rPr>
              <a:t>-forschungsbericht-</a:t>
            </a:r>
            <a:r>
              <a:rPr lang="de-DE" sz="800" dirty="0" err="1">
                <a:solidFill>
                  <a:srgbClr val="001B51"/>
                </a:solidFill>
              </a:rPr>
              <a:t>data.pdf</a:t>
            </a:r>
            <a:endParaRPr lang="de-DE" sz="800" dirty="0">
              <a:solidFill>
                <a:srgbClr val="001B51"/>
              </a:solidFill>
            </a:endParaRPr>
          </a:p>
        </p:txBody>
      </p:sp>
      <p:sp>
        <p:nvSpPr>
          <p:cNvPr id="8" name="Textfeld 7">
            <a:extLst>
              <a:ext uri="{FF2B5EF4-FFF2-40B4-BE49-F238E27FC236}">
                <a16:creationId xmlns:a16="http://schemas.microsoft.com/office/drawing/2014/main" id="{3EE49F83-4A75-E54F-B56A-98BC4F2259AC}"/>
              </a:ext>
            </a:extLst>
          </p:cNvPr>
          <p:cNvSpPr txBox="1"/>
          <p:nvPr/>
        </p:nvSpPr>
        <p:spPr>
          <a:xfrm>
            <a:off x="7334817" y="274637"/>
            <a:ext cx="1905000" cy="307777"/>
          </a:xfrm>
          <a:prstGeom prst="rect">
            <a:avLst/>
          </a:prstGeom>
          <a:noFill/>
        </p:spPr>
        <p:txBody>
          <a:bodyPr wrap="square" rtlCol="0">
            <a:spAutoFit/>
          </a:bodyPr>
          <a:lstStyle/>
          <a:p>
            <a:r>
              <a:rPr lang="de-DE" sz="1400" b="1" dirty="0">
                <a:solidFill>
                  <a:schemeClr val="bg1"/>
                </a:solidFill>
                <a:latin typeface="Helvetica" pitchFamily="2" charset="0"/>
              </a:rPr>
              <a:t>HERR &amp; SPEER</a:t>
            </a:r>
          </a:p>
        </p:txBody>
      </p:sp>
      <p:pic>
        <p:nvPicPr>
          <p:cNvPr id="3" name="Grafik 2">
            <a:extLst>
              <a:ext uri="{FF2B5EF4-FFF2-40B4-BE49-F238E27FC236}">
                <a16:creationId xmlns:a16="http://schemas.microsoft.com/office/drawing/2014/main" id="{ED020341-6435-F94A-A134-E36D685DC3B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55064" y="2153966"/>
            <a:ext cx="3551525" cy="4150577"/>
          </a:xfrm>
          <a:prstGeom prst="rect">
            <a:avLst/>
          </a:prstGeom>
        </p:spPr>
      </p:pic>
    </p:spTree>
    <p:extLst>
      <p:ext uri="{BB962C8B-B14F-4D97-AF65-F5344CB8AC3E}">
        <p14:creationId xmlns:p14="http://schemas.microsoft.com/office/powerpoint/2010/main" val="2915300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04DAE635-C20A-8348-9AFB-5385485CDAE9}"/>
              </a:ext>
            </a:extLst>
          </p:cNvPr>
          <p:cNvPicPr>
            <a:picLocks noChangeAspect="1"/>
          </p:cNvPicPr>
          <p:nvPr/>
        </p:nvPicPr>
        <p:blipFill>
          <a:blip r:embed="rId2"/>
          <a:stretch>
            <a:fillRect/>
          </a:stretch>
        </p:blipFill>
        <p:spPr>
          <a:xfrm>
            <a:off x="1788110" y="1073462"/>
            <a:ext cx="5742802" cy="5008137"/>
          </a:xfrm>
          <a:prstGeom prst="rect">
            <a:avLst/>
          </a:prstGeom>
        </p:spPr>
      </p:pic>
      <p:pic>
        <p:nvPicPr>
          <p:cNvPr id="5" name="Grafik 4">
            <a:extLst>
              <a:ext uri="{FF2B5EF4-FFF2-40B4-BE49-F238E27FC236}">
                <a16:creationId xmlns:a16="http://schemas.microsoft.com/office/drawing/2014/main" id="{D6E56532-07C7-E248-8682-2670D4E27B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90509" y="6022270"/>
            <a:ext cx="1558524" cy="478921"/>
          </a:xfrm>
          <a:prstGeom prst="rect">
            <a:avLst/>
          </a:prstGeom>
        </p:spPr>
      </p:pic>
      <p:sp>
        <p:nvSpPr>
          <p:cNvPr id="6" name="Textfeld 5">
            <a:extLst>
              <a:ext uri="{FF2B5EF4-FFF2-40B4-BE49-F238E27FC236}">
                <a16:creationId xmlns:a16="http://schemas.microsoft.com/office/drawing/2014/main" id="{1C46CB21-D193-5B44-B3EC-A3390F232B86}"/>
              </a:ext>
            </a:extLst>
          </p:cNvPr>
          <p:cNvSpPr txBox="1"/>
          <p:nvPr/>
        </p:nvSpPr>
        <p:spPr>
          <a:xfrm>
            <a:off x="7543800" y="120749"/>
            <a:ext cx="1905000" cy="307777"/>
          </a:xfrm>
          <a:prstGeom prst="rect">
            <a:avLst/>
          </a:prstGeom>
          <a:noFill/>
        </p:spPr>
        <p:txBody>
          <a:bodyPr wrap="square" rtlCol="0">
            <a:spAutoFit/>
          </a:bodyPr>
          <a:lstStyle/>
          <a:p>
            <a:r>
              <a:rPr lang="de-DE" sz="1400" b="1" dirty="0">
                <a:solidFill>
                  <a:srgbClr val="001B51"/>
                </a:solidFill>
                <a:latin typeface="Helvetica" pitchFamily="2" charset="0"/>
              </a:rPr>
              <a:t>HERR &amp; SPEER</a:t>
            </a:r>
          </a:p>
        </p:txBody>
      </p:sp>
    </p:spTree>
    <p:extLst>
      <p:ext uri="{BB962C8B-B14F-4D97-AF65-F5344CB8AC3E}">
        <p14:creationId xmlns:p14="http://schemas.microsoft.com/office/powerpoint/2010/main" val="3335565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descr="Ein Bild, das Text enthält.&#10;&#10;Automatisch generierte Beschreibung">
            <a:extLst>
              <a:ext uri="{FF2B5EF4-FFF2-40B4-BE49-F238E27FC236}">
                <a16:creationId xmlns:a16="http://schemas.microsoft.com/office/drawing/2014/main" id="{BF1E2AEC-0E6B-5547-9A05-9F91BCFA30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4072" y="-92173"/>
            <a:ext cx="10483476" cy="6988984"/>
          </a:xfrm>
          <a:prstGeom prst="rect">
            <a:avLst/>
          </a:prstGeom>
        </p:spPr>
      </p:pic>
      <p:sp>
        <p:nvSpPr>
          <p:cNvPr id="5" name="Textfeld 4">
            <a:extLst>
              <a:ext uri="{FF2B5EF4-FFF2-40B4-BE49-F238E27FC236}">
                <a16:creationId xmlns:a16="http://schemas.microsoft.com/office/drawing/2014/main" id="{DB92CD3D-C63A-9242-ADBC-CEEB230FF4E9}"/>
              </a:ext>
            </a:extLst>
          </p:cNvPr>
          <p:cNvSpPr txBox="1"/>
          <p:nvPr/>
        </p:nvSpPr>
        <p:spPr>
          <a:xfrm>
            <a:off x="137462" y="437227"/>
            <a:ext cx="4559229" cy="2308324"/>
          </a:xfrm>
          <a:prstGeom prst="rect">
            <a:avLst/>
          </a:prstGeom>
          <a:noFill/>
        </p:spPr>
        <p:txBody>
          <a:bodyPr wrap="square" rtlCol="0">
            <a:spAutoFit/>
          </a:bodyPr>
          <a:lstStyle/>
          <a:p>
            <a:r>
              <a:rPr lang="de-DE" sz="3600" b="1" dirty="0">
                <a:solidFill>
                  <a:schemeClr val="bg1"/>
                </a:solidFill>
                <a:highlight>
                  <a:srgbClr val="001B51"/>
                </a:highlight>
                <a:latin typeface="Arial" panose="020B0604020202020204" pitchFamily="34" charset="0"/>
                <a:cs typeface="Arial" panose="020B0604020202020204" pitchFamily="34" charset="0"/>
              </a:rPr>
              <a:t>Die Lohnlücke bleibt eine Heraus-forderung in allen Lebensphasen.</a:t>
            </a:r>
          </a:p>
        </p:txBody>
      </p:sp>
      <p:sp>
        <p:nvSpPr>
          <p:cNvPr id="8" name="Rechteck 7">
            <a:extLst>
              <a:ext uri="{FF2B5EF4-FFF2-40B4-BE49-F238E27FC236}">
                <a16:creationId xmlns:a16="http://schemas.microsoft.com/office/drawing/2014/main" id="{AEB0ADE4-8779-164D-8AE7-BFD4D7B3E5B3}"/>
              </a:ext>
            </a:extLst>
          </p:cNvPr>
          <p:cNvSpPr/>
          <p:nvPr/>
        </p:nvSpPr>
        <p:spPr>
          <a:xfrm>
            <a:off x="4469222" y="6394332"/>
            <a:ext cx="3818095" cy="415498"/>
          </a:xfrm>
          <a:prstGeom prst="rect">
            <a:avLst/>
          </a:prstGeom>
        </p:spPr>
        <p:txBody>
          <a:bodyPr wrap="square">
            <a:spAutoFit/>
          </a:bodyPr>
          <a:lstStyle/>
          <a:p>
            <a:r>
              <a:rPr lang="de-DE" sz="700" dirty="0">
                <a:solidFill>
                  <a:schemeClr val="bg1"/>
                </a:solidFill>
              </a:rPr>
              <a:t>Quelle: https://</a:t>
            </a:r>
            <a:r>
              <a:rPr lang="de-DE" sz="700" dirty="0" err="1">
                <a:solidFill>
                  <a:schemeClr val="bg1"/>
                </a:solidFill>
              </a:rPr>
              <a:t>www.diw.de</a:t>
            </a:r>
            <a:r>
              <a:rPr lang="de-DE" sz="700" dirty="0">
                <a:solidFill>
                  <a:schemeClr val="bg1"/>
                </a:solidFill>
              </a:rPr>
              <a:t>/de/diw_01.c.867356.de/</a:t>
            </a:r>
            <a:r>
              <a:rPr lang="de-DE" sz="700" dirty="0" err="1">
                <a:solidFill>
                  <a:schemeClr val="bg1"/>
                </a:solidFill>
              </a:rPr>
              <a:t>publikationen</a:t>
            </a:r>
            <a:r>
              <a:rPr lang="de-DE" sz="700" dirty="0">
                <a:solidFill>
                  <a:schemeClr val="bg1"/>
                </a:solidFill>
              </a:rPr>
              <a:t>/wochenberichte/2023_09_1/gender_pay_gap_und_gender_care_gap_steigen_bis_zur_mitte_des_lebens_stark_an.html</a:t>
            </a:r>
          </a:p>
        </p:txBody>
      </p:sp>
      <p:sp>
        <p:nvSpPr>
          <p:cNvPr id="6" name="Textfeld 5">
            <a:extLst>
              <a:ext uri="{FF2B5EF4-FFF2-40B4-BE49-F238E27FC236}">
                <a16:creationId xmlns:a16="http://schemas.microsoft.com/office/drawing/2014/main" id="{EC4A374E-A6E7-334C-9EB5-490C391610B5}"/>
              </a:ext>
            </a:extLst>
          </p:cNvPr>
          <p:cNvSpPr txBox="1"/>
          <p:nvPr/>
        </p:nvSpPr>
        <p:spPr>
          <a:xfrm>
            <a:off x="7334817" y="274637"/>
            <a:ext cx="1905000" cy="307777"/>
          </a:xfrm>
          <a:prstGeom prst="rect">
            <a:avLst/>
          </a:prstGeom>
          <a:noFill/>
        </p:spPr>
        <p:txBody>
          <a:bodyPr wrap="square" rtlCol="0">
            <a:spAutoFit/>
          </a:bodyPr>
          <a:lstStyle/>
          <a:p>
            <a:r>
              <a:rPr lang="de-DE" sz="1400" b="1" dirty="0">
                <a:solidFill>
                  <a:schemeClr val="bg1"/>
                </a:solidFill>
                <a:latin typeface="Helvetica" pitchFamily="2" charset="0"/>
              </a:rPr>
              <a:t>HERR &amp; SPEER</a:t>
            </a:r>
          </a:p>
        </p:txBody>
      </p:sp>
      <p:pic>
        <p:nvPicPr>
          <p:cNvPr id="3" name="Grafik 2">
            <a:extLst>
              <a:ext uri="{FF2B5EF4-FFF2-40B4-BE49-F238E27FC236}">
                <a16:creationId xmlns:a16="http://schemas.microsoft.com/office/drawing/2014/main" id="{1D7B02AE-955A-AB46-9E5F-796B0BF125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17251" y="1646007"/>
            <a:ext cx="4489287" cy="4704527"/>
          </a:xfrm>
          <a:prstGeom prst="rect">
            <a:avLst/>
          </a:prstGeom>
        </p:spPr>
      </p:pic>
    </p:spTree>
    <p:extLst>
      <p:ext uri="{BB962C8B-B14F-4D97-AF65-F5344CB8AC3E}">
        <p14:creationId xmlns:p14="http://schemas.microsoft.com/office/powerpoint/2010/main" val="1967955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5">
            <a:extLst>
              <a:ext uri="{FF2B5EF4-FFF2-40B4-BE49-F238E27FC236}">
                <a16:creationId xmlns:a16="http://schemas.microsoft.com/office/drawing/2014/main" id="{F8413FF2-F9E3-8D4C-8169-2FB218E3B5A9}"/>
              </a:ext>
            </a:extLst>
          </p:cNvPr>
          <p:cNvPicPr>
            <a:picLocks noChangeAspect="1"/>
          </p:cNvPicPr>
          <p:nvPr/>
        </p:nvPicPr>
        <p:blipFill>
          <a:blip r:embed="rId2"/>
          <a:stretch>
            <a:fillRect/>
          </a:stretch>
        </p:blipFill>
        <p:spPr>
          <a:xfrm>
            <a:off x="924650" y="1105917"/>
            <a:ext cx="6819524" cy="4865392"/>
          </a:xfrm>
          <a:prstGeom prst="rect">
            <a:avLst/>
          </a:prstGeom>
        </p:spPr>
      </p:pic>
      <p:pic>
        <p:nvPicPr>
          <p:cNvPr id="5" name="Grafik 4">
            <a:extLst>
              <a:ext uri="{FF2B5EF4-FFF2-40B4-BE49-F238E27FC236}">
                <a16:creationId xmlns:a16="http://schemas.microsoft.com/office/drawing/2014/main" id="{A5A71F97-8608-6E45-86FA-88862C595B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90509" y="6022270"/>
            <a:ext cx="1558524" cy="478921"/>
          </a:xfrm>
          <a:prstGeom prst="rect">
            <a:avLst/>
          </a:prstGeom>
        </p:spPr>
      </p:pic>
      <p:sp>
        <p:nvSpPr>
          <p:cNvPr id="6" name="Textfeld 5">
            <a:extLst>
              <a:ext uri="{FF2B5EF4-FFF2-40B4-BE49-F238E27FC236}">
                <a16:creationId xmlns:a16="http://schemas.microsoft.com/office/drawing/2014/main" id="{D717ED21-CC82-344C-BA3F-56F1B6743197}"/>
              </a:ext>
            </a:extLst>
          </p:cNvPr>
          <p:cNvSpPr txBox="1"/>
          <p:nvPr/>
        </p:nvSpPr>
        <p:spPr>
          <a:xfrm>
            <a:off x="7543800" y="120749"/>
            <a:ext cx="1905000" cy="307777"/>
          </a:xfrm>
          <a:prstGeom prst="rect">
            <a:avLst/>
          </a:prstGeom>
          <a:noFill/>
        </p:spPr>
        <p:txBody>
          <a:bodyPr wrap="square" rtlCol="0">
            <a:spAutoFit/>
          </a:bodyPr>
          <a:lstStyle/>
          <a:p>
            <a:r>
              <a:rPr lang="de-DE" sz="1400" b="1" dirty="0">
                <a:solidFill>
                  <a:srgbClr val="001B51"/>
                </a:solidFill>
                <a:latin typeface="Helvetica" pitchFamily="2" charset="0"/>
              </a:rPr>
              <a:t>HERR &amp; SPEER</a:t>
            </a:r>
          </a:p>
        </p:txBody>
      </p:sp>
    </p:spTree>
    <p:extLst>
      <p:ext uri="{BB962C8B-B14F-4D97-AF65-F5344CB8AC3E}">
        <p14:creationId xmlns:p14="http://schemas.microsoft.com/office/powerpoint/2010/main" val="1355645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F43981AA-0469-F64B-9D7C-B597FA618B5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b="-1"/>
          <a:stretch/>
        </p:blipFill>
        <p:spPr>
          <a:xfrm>
            <a:off x="20" y="10"/>
            <a:ext cx="9143980" cy="6857990"/>
          </a:xfrm>
          <a:prstGeom prst="rect">
            <a:avLst/>
          </a:prstGeom>
          <a:noFill/>
        </p:spPr>
      </p:pic>
      <p:sp>
        <p:nvSpPr>
          <p:cNvPr id="5" name="Textfeld 4">
            <a:extLst>
              <a:ext uri="{FF2B5EF4-FFF2-40B4-BE49-F238E27FC236}">
                <a16:creationId xmlns:a16="http://schemas.microsoft.com/office/drawing/2014/main" id="{A10B7302-357C-5645-9C0D-06F870326DB8}"/>
              </a:ext>
            </a:extLst>
          </p:cNvPr>
          <p:cNvSpPr txBox="1"/>
          <p:nvPr/>
        </p:nvSpPr>
        <p:spPr>
          <a:xfrm>
            <a:off x="550005" y="437227"/>
            <a:ext cx="7003190" cy="2862322"/>
          </a:xfrm>
          <a:prstGeom prst="rect">
            <a:avLst/>
          </a:prstGeom>
          <a:noFill/>
        </p:spPr>
        <p:txBody>
          <a:bodyPr wrap="square" rtlCol="0">
            <a:spAutoFit/>
          </a:bodyPr>
          <a:lstStyle/>
          <a:p>
            <a:r>
              <a:rPr lang="de-DE" sz="4500" b="1" dirty="0">
                <a:solidFill>
                  <a:schemeClr val="bg1"/>
                </a:solidFill>
                <a:highlight>
                  <a:srgbClr val="001B51"/>
                </a:highlight>
                <a:latin typeface="Arial" panose="020B0604020202020204" pitchFamily="34" charset="0"/>
                <a:cs typeface="Arial" panose="020B0604020202020204" pitchFamily="34" charset="0"/>
              </a:rPr>
              <a:t>Unter 30 Prozent der Top-Führungspersonen in Privatunternehmen sind Frauen. </a:t>
            </a:r>
          </a:p>
        </p:txBody>
      </p:sp>
      <p:pic>
        <p:nvPicPr>
          <p:cNvPr id="7" name="Grafik 6">
            <a:extLst>
              <a:ext uri="{FF2B5EF4-FFF2-40B4-BE49-F238E27FC236}">
                <a16:creationId xmlns:a16="http://schemas.microsoft.com/office/drawing/2014/main" id="{05080CAC-CBED-5C45-A556-2A52524C30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08073" y="2754416"/>
            <a:ext cx="3051151" cy="3954647"/>
          </a:xfrm>
          <a:prstGeom prst="rect">
            <a:avLst/>
          </a:prstGeom>
        </p:spPr>
      </p:pic>
      <p:sp>
        <p:nvSpPr>
          <p:cNvPr id="8" name="Rechteck 7">
            <a:extLst>
              <a:ext uri="{FF2B5EF4-FFF2-40B4-BE49-F238E27FC236}">
                <a16:creationId xmlns:a16="http://schemas.microsoft.com/office/drawing/2014/main" id="{7740A0BB-316F-CF40-A995-CB8619201CD1}"/>
              </a:ext>
            </a:extLst>
          </p:cNvPr>
          <p:cNvSpPr/>
          <p:nvPr/>
        </p:nvSpPr>
        <p:spPr>
          <a:xfrm>
            <a:off x="568047" y="6462842"/>
            <a:ext cx="4572000" cy="246221"/>
          </a:xfrm>
          <a:prstGeom prst="rect">
            <a:avLst/>
          </a:prstGeom>
        </p:spPr>
        <p:txBody>
          <a:bodyPr>
            <a:spAutoFit/>
          </a:bodyPr>
          <a:lstStyle/>
          <a:p>
            <a:r>
              <a:rPr lang="de-DE" sz="1000" dirty="0">
                <a:solidFill>
                  <a:srgbClr val="001B51"/>
                </a:solidFill>
              </a:rPr>
              <a:t>Quelle: https://</a:t>
            </a:r>
            <a:r>
              <a:rPr lang="de-DE" sz="1000" dirty="0" err="1">
                <a:solidFill>
                  <a:srgbClr val="001B51"/>
                </a:solidFill>
              </a:rPr>
              <a:t>doku.iab.de</a:t>
            </a:r>
            <a:r>
              <a:rPr lang="de-DE" sz="1000" dirty="0">
                <a:solidFill>
                  <a:srgbClr val="001B51"/>
                </a:solidFill>
              </a:rPr>
              <a:t>/</a:t>
            </a:r>
            <a:r>
              <a:rPr lang="de-DE" sz="1000" dirty="0" err="1">
                <a:solidFill>
                  <a:srgbClr val="001B51"/>
                </a:solidFill>
              </a:rPr>
              <a:t>kurzber</a:t>
            </a:r>
            <a:r>
              <a:rPr lang="de-DE" sz="1000" dirty="0">
                <a:solidFill>
                  <a:srgbClr val="001B51"/>
                </a:solidFill>
              </a:rPr>
              <a:t>/2022/kb2022-01.pdf</a:t>
            </a:r>
          </a:p>
        </p:txBody>
      </p:sp>
      <p:sp>
        <p:nvSpPr>
          <p:cNvPr id="6" name="Textfeld 5">
            <a:extLst>
              <a:ext uri="{FF2B5EF4-FFF2-40B4-BE49-F238E27FC236}">
                <a16:creationId xmlns:a16="http://schemas.microsoft.com/office/drawing/2014/main" id="{24EBD301-F8E9-154D-8CC8-EBB73D3C3F00}"/>
              </a:ext>
            </a:extLst>
          </p:cNvPr>
          <p:cNvSpPr txBox="1"/>
          <p:nvPr/>
        </p:nvSpPr>
        <p:spPr>
          <a:xfrm>
            <a:off x="7334817" y="274637"/>
            <a:ext cx="1905000" cy="307777"/>
          </a:xfrm>
          <a:prstGeom prst="rect">
            <a:avLst/>
          </a:prstGeom>
          <a:noFill/>
        </p:spPr>
        <p:txBody>
          <a:bodyPr wrap="square" rtlCol="0">
            <a:spAutoFit/>
          </a:bodyPr>
          <a:lstStyle/>
          <a:p>
            <a:r>
              <a:rPr lang="de-DE" sz="1400" b="1" dirty="0">
                <a:solidFill>
                  <a:schemeClr val="bg1"/>
                </a:solidFill>
                <a:latin typeface="Helvetica" pitchFamily="2" charset="0"/>
              </a:rPr>
              <a:t>HERR &amp; SPEER</a:t>
            </a:r>
          </a:p>
        </p:txBody>
      </p:sp>
    </p:spTree>
    <p:extLst>
      <p:ext uri="{BB962C8B-B14F-4D97-AF65-F5344CB8AC3E}">
        <p14:creationId xmlns:p14="http://schemas.microsoft.com/office/powerpoint/2010/main" val="3903795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1B51"/>
        </a:soli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64BEA25-79C9-0745-9405-EFF75BC11C39}"/>
              </a:ext>
            </a:extLst>
          </p:cNvPr>
          <p:cNvSpPr>
            <a:spLocks noGrp="1"/>
          </p:cNvSpPr>
          <p:nvPr>
            <p:ph idx="1"/>
          </p:nvPr>
        </p:nvSpPr>
        <p:spPr/>
        <p:txBody>
          <a:bodyPr>
            <a:normAutofit/>
          </a:bodyPr>
          <a:lstStyle/>
          <a:p>
            <a:pPr marL="571500" indent="-571500">
              <a:buFont typeface="+mj-lt"/>
              <a:buAutoNum type="romanUcPeriod"/>
            </a:pPr>
            <a:r>
              <a:rPr lang="de-DE" sz="4400" b="1" dirty="0">
                <a:solidFill>
                  <a:schemeClr val="bg1"/>
                </a:solidFill>
                <a:latin typeface="Helvetica" pitchFamily="2" charset="0"/>
              </a:rPr>
              <a:t>Status quo</a:t>
            </a:r>
          </a:p>
          <a:p>
            <a:pPr marL="571500" indent="-571500">
              <a:buFont typeface="+mj-lt"/>
              <a:buAutoNum type="romanUcPeriod"/>
            </a:pPr>
            <a:r>
              <a:rPr lang="de-DE" sz="4400" b="1" dirty="0">
                <a:solidFill>
                  <a:srgbClr val="FF0029"/>
                </a:solidFill>
                <a:latin typeface="Helvetica" pitchFamily="2" charset="0"/>
              </a:rPr>
              <a:t> Vorteile</a:t>
            </a:r>
          </a:p>
          <a:p>
            <a:pPr marL="571500" indent="-571500">
              <a:buFont typeface="+mj-lt"/>
              <a:buAutoNum type="romanUcPeriod"/>
            </a:pPr>
            <a:r>
              <a:rPr lang="de-DE" sz="4400" b="1" dirty="0">
                <a:solidFill>
                  <a:schemeClr val="bg1"/>
                </a:solidFill>
                <a:latin typeface="Helvetica" pitchFamily="2" charset="0"/>
              </a:rPr>
              <a:t> Alibis</a:t>
            </a:r>
          </a:p>
          <a:p>
            <a:pPr marL="571500" indent="-571500">
              <a:buFont typeface="+mj-lt"/>
              <a:buAutoNum type="romanUcPeriod"/>
            </a:pPr>
            <a:r>
              <a:rPr lang="de-DE" sz="4400" b="1" dirty="0">
                <a:solidFill>
                  <a:schemeClr val="bg1"/>
                </a:solidFill>
                <a:latin typeface="Helvetica" pitchFamily="2" charset="0"/>
              </a:rPr>
              <a:t> Best Practices</a:t>
            </a:r>
          </a:p>
        </p:txBody>
      </p:sp>
      <p:sp>
        <p:nvSpPr>
          <p:cNvPr id="4" name="Textfeld 3">
            <a:extLst>
              <a:ext uri="{FF2B5EF4-FFF2-40B4-BE49-F238E27FC236}">
                <a16:creationId xmlns:a16="http://schemas.microsoft.com/office/drawing/2014/main" id="{81E18EC3-D37F-3A44-BBD7-93A2E573DE8C}"/>
              </a:ext>
            </a:extLst>
          </p:cNvPr>
          <p:cNvSpPr txBox="1"/>
          <p:nvPr/>
        </p:nvSpPr>
        <p:spPr>
          <a:xfrm>
            <a:off x="7334817" y="274637"/>
            <a:ext cx="1905000" cy="307777"/>
          </a:xfrm>
          <a:prstGeom prst="rect">
            <a:avLst/>
          </a:prstGeom>
          <a:noFill/>
        </p:spPr>
        <p:txBody>
          <a:bodyPr wrap="square" rtlCol="0">
            <a:spAutoFit/>
          </a:bodyPr>
          <a:lstStyle/>
          <a:p>
            <a:r>
              <a:rPr lang="de-DE" sz="1400" b="1" dirty="0">
                <a:solidFill>
                  <a:schemeClr val="bg1"/>
                </a:solidFill>
                <a:latin typeface="Helvetica" pitchFamily="2" charset="0"/>
              </a:rPr>
              <a:t>HERR &amp; SPEER</a:t>
            </a:r>
          </a:p>
        </p:txBody>
      </p:sp>
    </p:spTree>
    <p:extLst>
      <p:ext uri="{BB962C8B-B14F-4D97-AF65-F5344CB8AC3E}">
        <p14:creationId xmlns:p14="http://schemas.microsoft.com/office/powerpoint/2010/main" val="3177815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4078168-D199-0642-AFD8-F00723F698C5}"/>
              </a:ext>
            </a:extLst>
          </p:cNvPr>
          <p:cNvSpPr/>
          <p:nvPr/>
        </p:nvSpPr>
        <p:spPr>
          <a:xfrm>
            <a:off x="-1" y="-23884"/>
            <a:ext cx="4572001" cy="6881884"/>
          </a:xfrm>
          <a:prstGeom prst="rect">
            <a:avLst/>
          </a:prstGeom>
          <a:solidFill>
            <a:srgbClr val="001B5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b="1" dirty="0">
              <a:latin typeface="Arial" panose="020B0604020202020204" pitchFamily="34" charset="0"/>
              <a:cs typeface="Arial" panose="020B0604020202020204" pitchFamily="34" charset="0"/>
            </a:endParaRPr>
          </a:p>
        </p:txBody>
      </p:sp>
      <p:pic>
        <p:nvPicPr>
          <p:cNvPr id="6" name="Grafik 5" descr="Obstschüssel Silhouette">
            <a:extLst>
              <a:ext uri="{FF2B5EF4-FFF2-40B4-BE49-F238E27FC236}">
                <a16:creationId xmlns:a16="http://schemas.microsoft.com/office/drawing/2014/main" id="{4F4238BA-6980-494A-B814-FC1C587A07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30910" y="2777672"/>
            <a:ext cx="914400" cy="914400"/>
          </a:xfrm>
          <a:prstGeom prst="rect">
            <a:avLst/>
          </a:prstGeom>
        </p:spPr>
      </p:pic>
      <p:pic>
        <p:nvPicPr>
          <p:cNvPr id="10" name="Grafik 9" descr="Waage der Justitia Silhouette">
            <a:extLst>
              <a:ext uri="{FF2B5EF4-FFF2-40B4-BE49-F238E27FC236}">
                <a16:creationId xmlns:a16="http://schemas.microsoft.com/office/drawing/2014/main" id="{4FBBAC24-8564-924E-AB05-11F19FD6F8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89974" y="1659905"/>
            <a:ext cx="914400" cy="914400"/>
          </a:xfrm>
          <a:prstGeom prst="rect">
            <a:avLst/>
          </a:prstGeom>
        </p:spPr>
      </p:pic>
      <p:sp>
        <p:nvSpPr>
          <p:cNvPr id="11" name="Textfeld 10">
            <a:extLst>
              <a:ext uri="{FF2B5EF4-FFF2-40B4-BE49-F238E27FC236}">
                <a16:creationId xmlns:a16="http://schemas.microsoft.com/office/drawing/2014/main" id="{0EE1FF6E-2B46-4B48-9876-6F5BAFDB62EC}"/>
              </a:ext>
            </a:extLst>
          </p:cNvPr>
          <p:cNvSpPr txBox="1"/>
          <p:nvPr/>
        </p:nvSpPr>
        <p:spPr>
          <a:xfrm>
            <a:off x="7334817" y="274637"/>
            <a:ext cx="1905000" cy="307777"/>
          </a:xfrm>
          <a:prstGeom prst="rect">
            <a:avLst/>
          </a:prstGeom>
          <a:noFill/>
        </p:spPr>
        <p:txBody>
          <a:bodyPr wrap="square" rtlCol="0">
            <a:spAutoFit/>
          </a:bodyPr>
          <a:lstStyle/>
          <a:p>
            <a:r>
              <a:rPr lang="de-DE" sz="1400" b="1" dirty="0">
                <a:solidFill>
                  <a:srgbClr val="001B51"/>
                </a:solidFill>
                <a:latin typeface="Helvetica" pitchFamily="2" charset="0"/>
              </a:rPr>
              <a:t>HERR &amp; SPEER</a:t>
            </a:r>
          </a:p>
        </p:txBody>
      </p:sp>
      <p:sp>
        <p:nvSpPr>
          <p:cNvPr id="12" name="Inhaltsplatzhalter 2">
            <a:extLst>
              <a:ext uri="{FF2B5EF4-FFF2-40B4-BE49-F238E27FC236}">
                <a16:creationId xmlns:a16="http://schemas.microsoft.com/office/drawing/2014/main" id="{ABF7DF9A-22B7-104E-BD92-67C51C0C7E71}"/>
              </a:ext>
            </a:extLst>
          </p:cNvPr>
          <p:cNvSpPr>
            <a:spLocks noGrp="1"/>
          </p:cNvSpPr>
          <p:nvPr>
            <p:ph idx="1"/>
          </p:nvPr>
        </p:nvSpPr>
        <p:spPr>
          <a:xfrm>
            <a:off x="4650474" y="971891"/>
            <a:ext cx="4363873" cy="4525963"/>
          </a:xfrm>
        </p:spPr>
        <p:txBody>
          <a:bodyPr/>
          <a:lstStyle/>
          <a:p>
            <a:pPr marL="0" indent="0">
              <a:buNone/>
            </a:pPr>
            <a:r>
              <a:rPr lang="de-DE" sz="2800" b="1" dirty="0">
                <a:solidFill>
                  <a:srgbClr val="FF0029"/>
                </a:solidFill>
                <a:latin typeface="Helvetica" pitchFamily="2" charset="0"/>
              </a:rPr>
              <a:t>Gesundheit und Balance</a:t>
            </a:r>
          </a:p>
          <a:p>
            <a:pPr marL="0" indent="0">
              <a:buNone/>
            </a:pPr>
            <a:endParaRPr lang="de-DE" dirty="0">
              <a:latin typeface="Helvetica" pitchFamily="2" charset="0"/>
            </a:endParaRPr>
          </a:p>
          <a:p>
            <a:pPr marL="0" indent="0">
              <a:buNone/>
            </a:pPr>
            <a:endParaRPr lang="de-DE" dirty="0"/>
          </a:p>
        </p:txBody>
      </p:sp>
      <p:sp>
        <p:nvSpPr>
          <p:cNvPr id="14" name="Inhaltsplatzhalter 2">
            <a:extLst>
              <a:ext uri="{FF2B5EF4-FFF2-40B4-BE49-F238E27FC236}">
                <a16:creationId xmlns:a16="http://schemas.microsoft.com/office/drawing/2014/main" id="{455BB3D3-39E2-0C43-B299-30BC15A827B1}"/>
              </a:ext>
            </a:extLst>
          </p:cNvPr>
          <p:cNvSpPr txBox="1">
            <a:spLocks/>
          </p:cNvSpPr>
          <p:nvPr/>
        </p:nvSpPr>
        <p:spPr>
          <a:xfrm>
            <a:off x="4650474" y="1451753"/>
            <a:ext cx="4363872" cy="502822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de-DE" sz="1900" dirty="0">
              <a:solidFill>
                <a:srgbClr val="001B51"/>
              </a:solidFill>
              <a:latin typeface="Helvetica" pitchFamily="2" charset="0"/>
            </a:endParaRPr>
          </a:p>
          <a:p>
            <a:pPr marL="0" indent="0">
              <a:buFont typeface="Arial"/>
              <a:buNone/>
            </a:pPr>
            <a:r>
              <a:rPr lang="de-DE" sz="1900" dirty="0">
                <a:solidFill>
                  <a:srgbClr val="001B51"/>
                </a:solidFill>
                <a:latin typeface="Helvetica" pitchFamily="2" charset="0"/>
              </a:rPr>
              <a:t>In geschlechtergerechteren Gesellschaften und Familien lassen sich bei Männern nachweisen:</a:t>
            </a:r>
          </a:p>
          <a:p>
            <a:pPr marL="0" indent="0">
              <a:buNone/>
            </a:pPr>
            <a:endParaRPr lang="de-DE" sz="1900" dirty="0">
              <a:solidFill>
                <a:srgbClr val="001B51"/>
              </a:solidFill>
              <a:latin typeface="Helvetica" pitchFamily="2" charset="0"/>
            </a:endParaRPr>
          </a:p>
          <a:p>
            <a:pPr>
              <a:buFont typeface="Arial" panose="020B0604020202020204" pitchFamily="34" charset="0"/>
              <a:buChar char="•"/>
            </a:pPr>
            <a:r>
              <a:rPr lang="de-DE" sz="1900" dirty="0">
                <a:solidFill>
                  <a:srgbClr val="001B51"/>
                </a:solidFill>
                <a:latin typeface="Helvetica" pitchFamily="2" charset="0"/>
              </a:rPr>
              <a:t>weniger Stress</a:t>
            </a:r>
          </a:p>
          <a:p>
            <a:pPr>
              <a:buFont typeface="Arial" panose="020B0604020202020204" pitchFamily="34" charset="0"/>
              <a:buChar char="•"/>
            </a:pPr>
            <a:r>
              <a:rPr lang="de-DE" sz="1900" dirty="0">
                <a:solidFill>
                  <a:srgbClr val="001B51"/>
                </a:solidFill>
                <a:latin typeface="Helvetica" pitchFamily="2" charset="0"/>
              </a:rPr>
              <a:t>weniger Depressionen</a:t>
            </a:r>
          </a:p>
          <a:p>
            <a:pPr>
              <a:buFont typeface="Arial" panose="020B0604020202020204" pitchFamily="34" charset="0"/>
              <a:buChar char="•"/>
            </a:pPr>
            <a:r>
              <a:rPr lang="de-DE" sz="1900" dirty="0">
                <a:solidFill>
                  <a:srgbClr val="001B51"/>
                </a:solidFill>
                <a:latin typeface="Helvetica" pitchFamily="2" charset="0"/>
              </a:rPr>
              <a:t>besserer Schlaf</a:t>
            </a:r>
          </a:p>
          <a:p>
            <a:pPr>
              <a:buFont typeface="Arial" panose="020B0604020202020204" pitchFamily="34" charset="0"/>
              <a:buChar char="•"/>
            </a:pPr>
            <a:r>
              <a:rPr lang="de-DE" sz="1900" dirty="0">
                <a:solidFill>
                  <a:srgbClr val="001B51"/>
                </a:solidFill>
                <a:latin typeface="Helvetica" pitchFamily="2" charset="0"/>
              </a:rPr>
              <a:t>niedrigere Gewalt- und Selbstmordrate</a:t>
            </a:r>
          </a:p>
          <a:p>
            <a:pPr>
              <a:buFont typeface="Arial" panose="020B0604020202020204" pitchFamily="34" charset="0"/>
              <a:buChar char="•"/>
            </a:pPr>
            <a:r>
              <a:rPr lang="de-DE" sz="1900" dirty="0">
                <a:solidFill>
                  <a:srgbClr val="001B51"/>
                </a:solidFill>
                <a:latin typeface="Helvetica" pitchFamily="2" charset="0"/>
              </a:rPr>
              <a:t>gesündere Ernährung</a:t>
            </a:r>
          </a:p>
          <a:p>
            <a:pPr>
              <a:buFont typeface="Arial" panose="020B0604020202020204" pitchFamily="34" charset="0"/>
              <a:buChar char="•"/>
            </a:pPr>
            <a:r>
              <a:rPr lang="de-DE" sz="1900" dirty="0">
                <a:solidFill>
                  <a:srgbClr val="001B51"/>
                </a:solidFill>
                <a:latin typeface="Helvetica" pitchFamily="2" charset="0"/>
              </a:rPr>
              <a:t>längere Lebenserwartung</a:t>
            </a:r>
          </a:p>
          <a:p>
            <a:pPr>
              <a:buFontTx/>
              <a:buChar char="-"/>
            </a:pPr>
            <a:endParaRPr lang="de-DE" sz="2000" dirty="0">
              <a:latin typeface="Helvetica" pitchFamily="2" charset="0"/>
            </a:endParaRPr>
          </a:p>
          <a:p>
            <a:pPr>
              <a:buFontTx/>
              <a:buChar char="-"/>
            </a:pPr>
            <a:endParaRPr lang="de-DE" sz="2000" dirty="0">
              <a:latin typeface="Helvetica" pitchFamily="2" charset="0"/>
            </a:endParaRPr>
          </a:p>
          <a:p>
            <a:pPr marL="0" indent="0">
              <a:buNone/>
            </a:pPr>
            <a:endParaRPr lang="de-DE" dirty="0"/>
          </a:p>
        </p:txBody>
      </p:sp>
      <p:sp>
        <p:nvSpPr>
          <p:cNvPr id="15" name="Inhaltsplatzhalter 2">
            <a:extLst>
              <a:ext uri="{FF2B5EF4-FFF2-40B4-BE49-F238E27FC236}">
                <a16:creationId xmlns:a16="http://schemas.microsoft.com/office/drawing/2014/main" id="{9526D0A2-DC02-2447-80F1-AAEB61A03918}"/>
              </a:ext>
            </a:extLst>
          </p:cNvPr>
          <p:cNvSpPr txBox="1">
            <a:spLocks/>
          </p:cNvSpPr>
          <p:nvPr/>
        </p:nvSpPr>
        <p:spPr>
          <a:xfrm>
            <a:off x="4650474" y="6367193"/>
            <a:ext cx="4363872" cy="74266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DE" sz="600" dirty="0">
                <a:latin typeface="Helvetica" pitchFamily="2" charset="0"/>
              </a:rPr>
              <a:t>Quellen: </a:t>
            </a:r>
            <a:r>
              <a:rPr lang="de-DE" sz="600" dirty="0">
                <a:latin typeface="Helvetica" pitchFamily="2" charset="0"/>
                <a:hlinkClick r:id="rId6"/>
              </a:rPr>
              <a:t>https://voxeu.org/article/socio-economic-adversity-kills-men-women-are-more-resilient</a:t>
            </a:r>
            <a:r>
              <a:rPr lang="de-DE" sz="600" dirty="0">
                <a:latin typeface="Helvetica" pitchFamily="2" charset="0"/>
              </a:rPr>
              <a:t> + </a:t>
            </a:r>
            <a:r>
              <a:rPr lang="de-DE" sz="600" dirty="0">
                <a:latin typeface="Helvetica" pitchFamily="2" charset="0"/>
                <a:hlinkClick r:id="rId7"/>
              </a:rPr>
              <a:t>https://journals.sagepub.com/doi/abs/10.1177/1097184x14558237</a:t>
            </a:r>
            <a:r>
              <a:rPr lang="de-DE" sz="600" dirty="0">
                <a:latin typeface="Helvetica" pitchFamily="2" charset="0"/>
              </a:rPr>
              <a:t> + </a:t>
            </a:r>
            <a:r>
              <a:rPr lang="de-DE" sz="600" dirty="0">
                <a:latin typeface="Helvetica" pitchFamily="2" charset="0"/>
                <a:hlinkClick r:id="rId8"/>
              </a:rPr>
              <a:t>https://onlinelibrary.wiley.com/doi/abs/10.1111/jomf.12488</a:t>
            </a:r>
            <a:r>
              <a:rPr lang="de-DE" sz="600" dirty="0">
                <a:latin typeface="Helvetica" pitchFamily="2" charset="0"/>
              </a:rPr>
              <a:t> + </a:t>
            </a:r>
            <a:r>
              <a:rPr lang="de-DE" sz="600" dirty="0">
                <a:latin typeface="Helvetica" pitchFamily="2" charset="0"/>
                <a:hlinkClick r:id="rId9"/>
              </a:rPr>
              <a:t>https://www.theguardian.com/commentisfree/2020/mar/08/gender-equal-international-womens-day-men</a:t>
            </a:r>
            <a:endParaRPr lang="de-DE" sz="600" dirty="0">
              <a:latin typeface="Helvetica" pitchFamily="2" charset="0"/>
            </a:endParaRPr>
          </a:p>
          <a:p>
            <a:pPr marL="0" indent="0">
              <a:buNone/>
            </a:pPr>
            <a:endParaRPr lang="de-DE" sz="800" dirty="0">
              <a:latin typeface="Helvetica" pitchFamily="2" charset="0"/>
            </a:endParaRPr>
          </a:p>
          <a:p>
            <a:pPr>
              <a:buFontTx/>
              <a:buChar char="-"/>
            </a:pPr>
            <a:endParaRPr lang="de-DE" sz="2000" dirty="0">
              <a:latin typeface="Helvetica" pitchFamily="2" charset="0"/>
            </a:endParaRPr>
          </a:p>
          <a:p>
            <a:pPr>
              <a:buFontTx/>
              <a:buChar char="-"/>
            </a:pPr>
            <a:endParaRPr lang="de-DE" sz="2000" dirty="0">
              <a:latin typeface="Helvetica" pitchFamily="2" charset="0"/>
            </a:endParaRPr>
          </a:p>
          <a:p>
            <a:pPr marL="0" indent="0">
              <a:buNone/>
            </a:pPr>
            <a:endParaRPr lang="de-DE" dirty="0"/>
          </a:p>
        </p:txBody>
      </p:sp>
      <p:pic>
        <p:nvPicPr>
          <p:cNvPr id="17" name="Grafik 16" descr="Schlafen Silhouette">
            <a:extLst>
              <a:ext uri="{FF2B5EF4-FFF2-40B4-BE49-F238E27FC236}">
                <a16:creationId xmlns:a16="http://schemas.microsoft.com/office/drawing/2014/main" id="{EB069699-789D-144B-A1E4-2544D3FAB5A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630910" y="3895439"/>
            <a:ext cx="914400" cy="914400"/>
          </a:xfrm>
          <a:prstGeom prst="rect">
            <a:avLst/>
          </a:prstGeom>
        </p:spPr>
      </p:pic>
    </p:spTree>
    <p:extLst>
      <p:ext uri="{BB962C8B-B14F-4D97-AF65-F5344CB8AC3E}">
        <p14:creationId xmlns:p14="http://schemas.microsoft.com/office/powerpoint/2010/main" val="1231272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4078168-D199-0642-AFD8-F00723F698C5}"/>
              </a:ext>
            </a:extLst>
          </p:cNvPr>
          <p:cNvSpPr/>
          <p:nvPr/>
        </p:nvSpPr>
        <p:spPr>
          <a:xfrm>
            <a:off x="-1" y="-23884"/>
            <a:ext cx="4572001" cy="6881884"/>
          </a:xfrm>
          <a:prstGeom prst="rect">
            <a:avLst/>
          </a:prstGeom>
          <a:solidFill>
            <a:srgbClr val="001B5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b="1" dirty="0">
              <a:latin typeface="Arial" panose="020B0604020202020204" pitchFamily="34" charset="0"/>
              <a:cs typeface="Arial" panose="020B0604020202020204" pitchFamily="34" charset="0"/>
            </a:endParaRPr>
          </a:p>
        </p:txBody>
      </p:sp>
      <p:pic>
        <p:nvPicPr>
          <p:cNvPr id="7" name="Grafik 6" descr="Mann mit Baby Silhouette">
            <a:extLst>
              <a:ext uri="{FF2B5EF4-FFF2-40B4-BE49-F238E27FC236}">
                <a16:creationId xmlns:a16="http://schemas.microsoft.com/office/drawing/2014/main" id="{6047D1C5-DA9E-714B-AC87-EE24B55069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28799" y="2640841"/>
            <a:ext cx="914400" cy="914400"/>
          </a:xfrm>
          <a:prstGeom prst="rect">
            <a:avLst/>
          </a:prstGeom>
        </p:spPr>
      </p:pic>
      <p:pic>
        <p:nvPicPr>
          <p:cNvPr id="19" name="Grafik 18" descr="Home1 Silhouette">
            <a:extLst>
              <a:ext uri="{FF2B5EF4-FFF2-40B4-BE49-F238E27FC236}">
                <a16:creationId xmlns:a16="http://schemas.microsoft.com/office/drawing/2014/main" id="{07A934B3-68F2-F747-A977-2768B8D555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28799" y="1555846"/>
            <a:ext cx="914400" cy="914400"/>
          </a:xfrm>
          <a:prstGeom prst="rect">
            <a:avLst/>
          </a:prstGeom>
        </p:spPr>
      </p:pic>
      <p:pic>
        <p:nvPicPr>
          <p:cNvPr id="21" name="Grafik 20" descr="Familie mit zwei Kindern Silhouette">
            <a:extLst>
              <a:ext uri="{FF2B5EF4-FFF2-40B4-BE49-F238E27FC236}">
                <a16:creationId xmlns:a16="http://schemas.microsoft.com/office/drawing/2014/main" id="{6A862FAD-B311-AB41-9AD5-19D48F014CB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28799" y="3725836"/>
            <a:ext cx="914400" cy="914400"/>
          </a:xfrm>
          <a:prstGeom prst="rect">
            <a:avLst/>
          </a:prstGeom>
        </p:spPr>
      </p:pic>
      <p:sp>
        <p:nvSpPr>
          <p:cNvPr id="22" name="Textfeld 21">
            <a:extLst>
              <a:ext uri="{FF2B5EF4-FFF2-40B4-BE49-F238E27FC236}">
                <a16:creationId xmlns:a16="http://schemas.microsoft.com/office/drawing/2014/main" id="{FBD37E3A-CC03-0042-809B-0B2CDD5F114C}"/>
              </a:ext>
            </a:extLst>
          </p:cNvPr>
          <p:cNvSpPr txBox="1"/>
          <p:nvPr/>
        </p:nvSpPr>
        <p:spPr>
          <a:xfrm>
            <a:off x="7334817" y="274637"/>
            <a:ext cx="1905000" cy="307777"/>
          </a:xfrm>
          <a:prstGeom prst="rect">
            <a:avLst/>
          </a:prstGeom>
          <a:noFill/>
        </p:spPr>
        <p:txBody>
          <a:bodyPr wrap="square" rtlCol="0">
            <a:spAutoFit/>
          </a:bodyPr>
          <a:lstStyle/>
          <a:p>
            <a:r>
              <a:rPr lang="de-DE" sz="1400" b="1" dirty="0">
                <a:solidFill>
                  <a:srgbClr val="001B51"/>
                </a:solidFill>
                <a:latin typeface="Helvetica" pitchFamily="2" charset="0"/>
              </a:rPr>
              <a:t>HERR &amp; SPEER</a:t>
            </a:r>
          </a:p>
        </p:txBody>
      </p:sp>
      <p:sp>
        <p:nvSpPr>
          <p:cNvPr id="23" name="Inhaltsplatzhalter 2">
            <a:extLst>
              <a:ext uri="{FF2B5EF4-FFF2-40B4-BE49-F238E27FC236}">
                <a16:creationId xmlns:a16="http://schemas.microsoft.com/office/drawing/2014/main" id="{40DEE52F-AD5E-594F-ABFA-F31B7685FCEA}"/>
              </a:ext>
            </a:extLst>
          </p:cNvPr>
          <p:cNvSpPr>
            <a:spLocks noGrp="1"/>
          </p:cNvSpPr>
          <p:nvPr>
            <p:ph idx="1"/>
          </p:nvPr>
        </p:nvSpPr>
        <p:spPr>
          <a:xfrm>
            <a:off x="4650474" y="971892"/>
            <a:ext cx="4363873" cy="583954"/>
          </a:xfrm>
        </p:spPr>
        <p:txBody>
          <a:bodyPr/>
          <a:lstStyle/>
          <a:p>
            <a:pPr marL="0" indent="0">
              <a:buNone/>
            </a:pPr>
            <a:r>
              <a:rPr lang="de-DE" sz="2800" b="1" dirty="0">
                <a:solidFill>
                  <a:srgbClr val="FF0029"/>
                </a:solidFill>
                <a:latin typeface="Helvetica" pitchFamily="2" charset="0"/>
              </a:rPr>
              <a:t>Beziehung und Familie</a:t>
            </a:r>
          </a:p>
          <a:p>
            <a:pPr marL="0" indent="0">
              <a:buNone/>
            </a:pPr>
            <a:endParaRPr lang="de-DE" dirty="0">
              <a:latin typeface="Helvetica" pitchFamily="2" charset="0"/>
            </a:endParaRPr>
          </a:p>
          <a:p>
            <a:pPr marL="0" indent="0">
              <a:buNone/>
            </a:pPr>
            <a:endParaRPr lang="de-DE" dirty="0"/>
          </a:p>
        </p:txBody>
      </p:sp>
      <p:sp>
        <p:nvSpPr>
          <p:cNvPr id="24" name="Inhaltsplatzhalter 2">
            <a:extLst>
              <a:ext uri="{FF2B5EF4-FFF2-40B4-BE49-F238E27FC236}">
                <a16:creationId xmlns:a16="http://schemas.microsoft.com/office/drawing/2014/main" id="{D45B3634-032C-F347-B8DD-8A280A810B7C}"/>
              </a:ext>
            </a:extLst>
          </p:cNvPr>
          <p:cNvSpPr txBox="1">
            <a:spLocks/>
          </p:cNvSpPr>
          <p:nvPr/>
        </p:nvSpPr>
        <p:spPr>
          <a:xfrm>
            <a:off x="4650474" y="1382934"/>
            <a:ext cx="4363872" cy="502822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de-DE" sz="1800" dirty="0">
              <a:latin typeface="Helvetica" pitchFamily="2" charset="0"/>
            </a:endParaRPr>
          </a:p>
          <a:p>
            <a:pPr marL="0" indent="0">
              <a:buFont typeface="Arial"/>
              <a:buNone/>
            </a:pPr>
            <a:r>
              <a:rPr lang="de-DE" sz="1900" dirty="0">
                <a:solidFill>
                  <a:srgbClr val="001B51"/>
                </a:solidFill>
                <a:latin typeface="Helvetica" pitchFamily="2" charset="0"/>
              </a:rPr>
              <a:t>Geschlechtergerechtigkeit in Familie und Beziehung führt nachweisbar zu:</a:t>
            </a:r>
          </a:p>
          <a:p>
            <a:pPr marL="0" indent="0">
              <a:buNone/>
            </a:pPr>
            <a:endParaRPr lang="de-DE" sz="1900" dirty="0">
              <a:solidFill>
                <a:srgbClr val="001B51"/>
              </a:solidFill>
              <a:latin typeface="Helvetica" pitchFamily="2" charset="0"/>
            </a:endParaRPr>
          </a:p>
          <a:p>
            <a:pPr>
              <a:buFont typeface="Arial" panose="020B0604020202020204" pitchFamily="34" charset="0"/>
              <a:buChar char="•"/>
            </a:pPr>
            <a:r>
              <a:rPr lang="de-DE" sz="1900" dirty="0">
                <a:solidFill>
                  <a:srgbClr val="001B51"/>
                </a:solidFill>
                <a:latin typeface="Helvetica" pitchFamily="2" charset="0"/>
              </a:rPr>
              <a:t>höherer Beziehungszufriedenheit</a:t>
            </a:r>
          </a:p>
          <a:p>
            <a:pPr>
              <a:buFont typeface="Arial" panose="020B0604020202020204" pitchFamily="34" charset="0"/>
              <a:buChar char="•"/>
            </a:pPr>
            <a:r>
              <a:rPr lang="de-DE" sz="1900" dirty="0">
                <a:solidFill>
                  <a:srgbClr val="001B51"/>
                </a:solidFill>
                <a:latin typeface="Helvetica" pitchFamily="2" charset="0"/>
              </a:rPr>
              <a:t>stabileren Beziehungen</a:t>
            </a:r>
          </a:p>
          <a:p>
            <a:pPr>
              <a:buFont typeface="Arial" panose="020B0604020202020204" pitchFamily="34" charset="0"/>
              <a:buChar char="•"/>
            </a:pPr>
            <a:r>
              <a:rPr lang="de-DE" sz="1900" dirty="0">
                <a:solidFill>
                  <a:srgbClr val="001B51"/>
                </a:solidFill>
                <a:latin typeface="Helvetica" pitchFamily="2" charset="0"/>
              </a:rPr>
              <a:t>höherer allgemeiner Lebenszufriedenheit</a:t>
            </a:r>
          </a:p>
          <a:p>
            <a:pPr>
              <a:buFont typeface="Arial" panose="020B0604020202020204" pitchFamily="34" charset="0"/>
              <a:buChar char="•"/>
            </a:pPr>
            <a:r>
              <a:rPr lang="de-DE" sz="1900" dirty="0">
                <a:solidFill>
                  <a:srgbClr val="001B51"/>
                </a:solidFill>
                <a:latin typeface="Helvetica" pitchFamily="2" charset="0"/>
              </a:rPr>
              <a:t>gesteigerten Schulleistungen der Kinder</a:t>
            </a:r>
          </a:p>
          <a:p>
            <a:pPr marL="0" indent="0">
              <a:buNone/>
            </a:pPr>
            <a:endParaRPr lang="de-DE" sz="2000" dirty="0">
              <a:latin typeface="Helvetica" pitchFamily="2" charset="0"/>
            </a:endParaRPr>
          </a:p>
          <a:p>
            <a:pPr>
              <a:buFontTx/>
              <a:buChar char="-"/>
            </a:pPr>
            <a:endParaRPr lang="de-DE" sz="2000" dirty="0">
              <a:latin typeface="Helvetica" pitchFamily="2" charset="0"/>
            </a:endParaRPr>
          </a:p>
          <a:p>
            <a:pPr marL="0" indent="0">
              <a:buNone/>
            </a:pPr>
            <a:endParaRPr lang="de-DE" dirty="0"/>
          </a:p>
        </p:txBody>
      </p:sp>
      <p:sp>
        <p:nvSpPr>
          <p:cNvPr id="25" name="Inhaltsplatzhalter 2">
            <a:extLst>
              <a:ext uri="{FF2B5EF4-FFF2-40B4-BE49-F238E27FC236}">
                <a16:creationId xmlns:a16="http://schemas.microsoft.com/office/drawing/2014/main" id="{8EB903FA-5FE7-434F-A0E4-698C9AFDE15E}"/>
              </a:ext>
            </a:extLst>
          </p:cNvPr>
          <p:cNvSpPr txBox="1">
            <a:spLocks/>
          </p:cNvSpPr>
          <p:nvPr/>
        </p:nvSpPr>
        <p:spPr>
          <a:xfrm>
            <a:off x="4650474" y="6238245"/>
            <a:ext cx="4363872" cy="74266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DE" sz="600" dirty="0">
                <a:latin typeface="Helvetica" pitchFamily="2" charset="0"/>
              </a:rPr>
              <a:t>Quellen </a:t>
            </a:r>
            <a:r>
              <a:rPr lang="de-DE" sz="600" dirty="0">
                <a:latin typeface="Helvetica" pitchFamily="2" charset="0"/>
                <a:hlinkClick r:id="rId8"/>
              </a:rPr>
              <a:t>https://www.cdc.gov/nchs/data/nhsr/nhsr071.pdf</a:t>
            </a:r>
            <a:r>
              <a:rPr lang="de-DE" sz="600" dirty="0">
                <a:latin typeface="Helvetica" pitchFamily="2" charset="0"/>
              </a:rPr>
              <a:t> + </a:t>
            </a:r>
            <a:r>
              <a:rPr lang="de-DE" sz="600" dirty="0">
                <a:latin typeface="Helvetica" pitchFamily="2" charset="0"/>
                <a:hlinkClick r:id="rId9"/>
              </a:rPr>
              <a:t>https://www.researchgate.net/publication/225145092_The_Interpersonal_Power_of_Feminism_Is_Feminism_Good_for_Romantic_Relationships</a:t>
            </a:r>
            <a:r>
              <a:rPr lang="de-DE" sz="600" dirty="0">
                <a:latin typeface="Helvetica" pitchFamily="2" charset="0"/>
              </a:rPr>
              <a:t> + </a:t>
            </a:r>
            <a:r>
              <a:rPr lang="de-DE" sz="600" dirty="0">
                <a:latin typeface="Helvetica" pitchFamily="2" charset="0"/>
                <a:hlinkClick r:id="rId10"/>
              </a:rPr>
              <a:t>https://www.pewresearch.org/social-trends/2013/10/08/parents-time-with-kids-more-rewarding-than-paid-work-and-more-exhausting/</a:t>
            </a:r>
            <a:r>
              <a:rPr lang="de-DE" sz="600" dirty="0">
                <a:latin typeface="Helvetica" pitchFamily="2" charset="0"/>
              </a:rPr>
              <a:t> + </a:t>
            </a:r>
            <a:r>
              <a:rPr lang="de-DE" sz="600" dirty="0">
                <a:latin typeface="Helvetica" pitchFamily="2" charset="0"/>
                <a:hlinkClick r:id="rId11"/>
              </a:rPr>
              <a:t>https://www.mic.com/articles/88277/23-ways-feminism-has-made-the-world-a-better-place-for-men</a:t>
            </a:r>
            <a:endParaRPr lang="de-DE" sz="600" dirty="0">
              <a:latin typeface="Helvetica" pitchFamily="2" charset="0"/>
            </a:endParaRPr>
          </a:p>
          <a:p>
            <a:pPr marL="0" indent="0">
              <a:buNone/>
            </a:pPr>
            <a:endParaRPr lang="de-DE" sz="600" dirty="0">
              <a:latin typeface="Helvetica" pitchFamily="2" charset="0"/>
            </a:endParaRPr>
          </a:p>
          <a:p>
            <a:pPr marL="0" indent="0">
              <a:buNone/>
            </a:pPr>
            <a:endParaRPr lang="de-DE" sz="800" dirty="0">
              <a:latin typeface="Helvetica" pitchFamily="2" charset="0"/>
            </a:endParaRPr>
          </a:p>
          <a:p>
            <a:pPr>
              <a:buFontTx/>
              <a:buChar char="-"/>
            </a:pPr>
            <a:endParaRPr lang="de-DE" sz="2000" dirty="0">
              <a:latin typeface="Helvetica" pitchFamily="2" charset="0"/>
            </a:endParaRPr>
          </a:p>
          <a:p>
            <a:pPr>
              <a:buFontTx/>
              <a:buChar char="-"/>
            </a:pPr>
            <a:endParaRPr lang="de-DE" sz="2000" dirty="0">
              <a:latin typeface="Helvetica" pitchFamily="2" charset="0"/>
            </a:endParaRPr>
          </a:p>
          <a:p>
            <a:pPr marL="0" indent="0">
              <a:buNone/>
            </a:pPr>
            <a:endParaRPr lang="de-DE" dirty="0"/>
          </a:p>
        </p:txBody>
      </p:sp>
    </p:spTree>
    <p:extLst>
      <p:ext uri="{BB962C8B-B14F-4D97-AF65-F5344CB8AC3E}">
        <p14:creationId xmlns:p14="http://schemas.microsoft.com/office/powerpoint/2010/main" val="1586550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A00EE05E-A830-4E4B-9B75-B91C1B7C9338}"/>
              </a:ext>
            </a:extLst>
          </p:cNvPr>
          <p:cNvSpPr txBox="1"/>
          <p:nvPr/>
        </p:nvSpPr>
        <p:spPr>
          <a:xfrm>
            <a:off x="7543800" y="120749"/>
            <a:ext cx="1905000" cy="307777"/>
          </a:xfrm>
          <a:prstGeom prst="rect">
            <a:avLst/>
          </a:prstGeom>
          <a:noFill/>
        </p:spPr>
        <p:txBody>
          <a:bodyPr wrap="square" rtlCol="0">
            <a:spAutoFit/>
          </a:bodyPr>
          <a:lstStyle/>
          <a:p>
            <a:r>
              <a:rPr lang="de-DE" sz="1400" b="1" dirty="0">
                <a:solidFill>
                  <a:srgbClr val="001B51"/>
                </a:solidFill>
                <a:latin typeface="Helvetica" pitchFamily="2" charset="0"/>
              </a:rPr>
              <a:t>HERR &amp; SPEER</a:t>
            </a:r>
          </a:p>
        </p:txBody>
      </p:sp>
      <p:pic>
        <p:nvPicPr>
          <p:cNvPr id="5" name="Grafik 4" descr="Ein Bild, das Boden, drinnen, schwarz, stehend enthält.&#10;&#10;Automatisch generierte Beschreibung">
            <a:extLst>
              <a:ext uri="{FF2B5EF4-FFF2-40B4-BE49-F238E27FC236}">
                <a16:creationId xmlns:a16="http://schemas.microsoft.com/office/drawing/2014/main" id="{001C727F-9B75-C840-8FA7-60E8BD33D13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1" r="-1"/>
          <a:stretch/>
        </p:blipFill>
        <p:spPr>
          <a:xfrm>
            <a:off x="3710227" y="1881291"/>
            <a:ext cx="5145206" cy="4855960"/>
          </a:xfrm>
          <a:prstGeom prst="rect">
            <a:avLst/>
          </a:prstGeom>
          <a:ln w="31750">
            <a:solidFill>
              <a:schemeClr val="bg1"/>
            </a:solidFill>
          </a:ln>
        </p:spPr>
      </p:pic>
      <p:pic>
        <p:nvPicPr>
          <p:cNvPr id="10" name="Grafik 9" descr="Ein Bild, das Text, Person, drinnen, stehend enthält.&#10;&#10;Automatisch generierte Beschreibung">
            <a:extLst>
              <a:ext uri="{FF2B5EF4-FFF2-40B4-BE49-F238E27FC236}">
                <a16:creationId xmlns:a16="http://schemas.microsoft.com/office/drawing/2014/main" id="{E49B5EE4-809A-7A46-A630-924679D1DE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38389"/>
            <a:ext cx="6619164" cy="2294644"/>
          </a:xfrm>
          <a:prstGeom prst="rect">
            <a:avLst/>
          </a:prstGeom>
          <a:ln w="31750">
            <a:solidFill>
              <a:schemeClr val="bg1"/>
            </a:solidFill>
          </a:ln>
        </p:spPr>
      </p:pic>
      <p:pic>
        <p:nvPicPr>
          <p:cNvPr id="7" name="Grafik 6">
            <a:extLst>
              <a:ext uri="{FF2B5EF4-FFF2-40B4-BE49-F238E27FC236}">
                <a16:creationId xmlns:a16="http://schemas.microsoft.com/office/drawing/2014/main" id="{E5A9A21D-0014-D84F-9DBA-71829293D9E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23786" y="4667904"/>
            <a:ext cx="1318522" cy="2069347"/>
          </a:xfrm>
          <a:prstGeom prst="rect">
            <a:avLst/>
          </a:prstGeom>
        </p:spPr>
      </p:pic>
      <p:pic>
        <p:nvPicPr>
          <p:cNvPr id="9" name="Grafik 8">
            <a:extLst>
              <a:ext uri="{FF2B5EF4-FFF2-40B4-BE49-F238E27FC236}">
                <a16:creationId xmlns:a16="http://schemas.microsoft.com/office/drawing/2014/main" id="{DC422FB8-6A62-DD48-BBA0-8EAC1EF3363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88567" y="4373069"/>
            <a:ext cx="1479125" cy="1778114"/>
          </a:xfrm>
          <a:prstGeom prst="rect">
            <a:avLst/>
          </a:prstGeom>
        </p:spPr>
      </p:pic>
      <p:pic>
        <p:nvPicPr>
          <p:cNvPr id="11" name="Grafik 10" descr="Ein Bild, das Text enthält.&#10;&#10;Automatisch generierte Beschreibung">
            <a:extLst>
              <a:ext uri="{FF2B5EF4-FFF2-40B4-BE49-F238E27FC236}">
                <a16:creationId xmlns:a16="http://schemas.microsoft.com/office/drawing/2014/main" id="{0E7367A7-03FC-4146-8D42-2086D098507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8596" y="2952909"/>
            <a:ext cx="2445363" cy="1144638"/>
          </a:xfrm>
          <a:prstGeom prst="rect">
            <a:avLst/>
          </a:prstGeom>
        </p:spPr>
      </p:pic>
      <p:pic>
        <p:nvPicPr>
          <p:cNvPr id="12" name="Grafik 11" descr="Ein Bild, das Text enthält.&#10;&#10;Automatisch generierte Beschreibung">
            <a:extLst>
              <a:ext uri="{FF2B5EF4-FFF2-40B4-BE49-F238E27FC236}">
                <a16:creationId xmlns:a16="http://schemas.microsoft.com/office/drawing/2014/main" id="{7C733488-C2C2-1045-8C5F-B3A40F47C02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99959" y="4154888"/>
            <a:ext cx="1767134" cy="960507"/>
          </a:xfrm>
          <a:prstGeom prst="rect">
            <a:avLst/>
          </a:prstGeom>
        </p:spPr>
      </p:pic>
    </p:spTree>
    <p:extLst>
      <p:ext uri="{BB962C8B-B14F-4D97-AF65-F5344CB8AC3E}">
        <p14:creationId xmlns:p14="http://schemas.microsoft.com/office/powerpoint/2010/main" val="755989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FE5B289-C97A-374D-8C03-83D924DF7029}"/>
              </a:ext>
            </a:extLst>
          </p:cNvPr>
          <p:cNvSpPr/>
          <p:nvPr/>
        </p:nvSpPr>
        <p:spPr>
          <a:xfrm>
            <a:off x="-1" y="-23884"/>
            <a:ext cx="4572001" cy="6881884"/>
          </a:xfrm>
          <a:prstGeom prst="rect">
            <a:avLst/>
          </a:prstGeom>
          <a:solidFill>
            <a:srgbClr val="001B5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b="1" dirty="0">
              <a:latin typeface="Arial" panose="020B0604020202020204" pitchFamily="34" charset="0"/>
              <a:cs typeface="Arial" panose="020B0604020202020204" pitchFamily="34" charset="0"/>
            </a:endParaRPr>
          </a:p>
        </p:txBody>
      </p:sp>
      <p:pic>
        <p:nvPicPr>
          <p:cNvPr id="6" name="Grafik 5" descr="Geschäftswachstum Silhouette">
            <a:extLst>
              <a:ext uri="{FF2B5EF4-FFF2-40B4-BE49-F238E27FC236}">
                <a16:creationId xmlns:a16="http://schemas.microsoft.com/office/drawing/2014/main" id="{24688407-8CB8-CA48-93CC-EDAF94BE07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07273" y="1990440"/>
            <a:ext cx="914400" cy="914400"/>
          </a:xfrm>
          <a:prstGeom prst="rect">
            <a:avLst/>
          </a:prstGeom>
        </p:spPr>
      </p:pic>
      <p:pic>
        <p:nvPicPr>
          <p:cNvPr id="8" name="Grafik 7" descr="Schatztruhe Silhouette">
            <a:extLst>
              <a:ext uri="{FF2B5EF4-FFF2-40B4-BE49-F238E27FC236}">
                <a16:creationId xmlns:a16="http://schemas.microsoft.com/office/drawing/2014/main" id="{54FB8588-A576-3E4B-BFAF-C2C67273B2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07273" y="3038761"/>
            <a:ext cx="914400" cy="914400"/>
          </a:xfrm>
          <a:prstGeom prst="rect">
            <a:avLst/>
          </a:prstGeom>
        </p:spPr>
      </p:pic>
      <p:pic>
        <p:nvPicPr>
          <p:cNvPr id="10" name="Grafik 9" descr="Puzzleteile Silhouette">
            <a:extLst>
              <a:ext uri="{FF2B5EF4-FFF2-40B4-BE49-F238E27FC236}">
                <a16:creationId xmlns:a16="http://schemas.microsoft.com/office/drawing/2014/main" id="{466B0F60-067C-7E43-A3AB-C481FEC4731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07273" y="4172803"/>
            <a:ext cx="914400" cy="914400"/>
          </a:xfrm>
          <a:prstGeom prst="rect">
            <a:avLst/>
          </a:prstGeom>
        </p:spPr>
      </p:pic>
      <p:sp>
        <p:nvSpPr>
          <p:cNvPr id="11" name="Textfeld 10">
            <a:extLst>
              <a:ext uri="{FF2B5EF4-FFF2-40B4-BE49-F238E27FC236}">
                <a16:creationId xmlns:a16="http://schemas.microsoft.com/office/drawing/2014/main" id="{D4ACDD87-ED95-AC4B-BD01-335A0DE7AD6A}"/>
              </a:ext>
            </a:extLst>
          </p:cNvPr>
          <p:cNvSpPr txBox="1"/>
          <p:nvPr/>
        </p:nvSpPr>
        <p:spPr>
          <a:xfrm>
            <a:off x="7334817" y="274637"/>
            <a:ext cx="1905000" cy="307777"/>
          </a:xfrm>
          <a:prstGeom prst="rect">
            <a:avLst/>
          </a:prstGeom>
          <a:noFill/>
        </p:spPr>
        <p:txBody>
          <a:bodyPr wrap="square" rtlCol="0">
            <a:spAutoFit/>
          </a:bodyPr>
          <a:lstStyle/>
          <a:p>
            <a:r>
              <a:rPr lang="de-DE" sz="1400" b="1" dirty="0">
                <a:solidFill>
                  <a:srgbClr val="001B51"/>
                </a:solidFill>
                <a:latin typeface="Helvetica" pitchFamily="2" charset="0"/>
              </a:rPr>
              <a:t>HERR &amp; SPEER</a:t>
            </a:r>
          </a:p>
        </p:txBody>
      </p:sp>
      <p:sp>
        <p:nvSpPr>
          <p:cNvPr id="16" name="Inhaltsplatzhalter 2">
            <a:extLst>
              <a:ext uri="{FF2B5EF4-FFF2-40B4-BE49-F238E27FC236}">
                <a16:creationId xmlns:a16="http://schemas.microsoft.com/office/drawing/2014/main" id="{C57C0498-969D-7041-B7BC-DBA4001E36EE}"/>
              </a:ext>
            </a:extLst>
          </p:cNvPr>
          <p:cNvSpPr txBox="1">
            <a:spLocks/>
          </p:cNvSpPr>
          <p:nvPr/>
        </p:nvSpPr>
        <p:spPr>
          <a:xfrm>
            <a:off x="4650474" y="1658691"/>
            <a:ext cx="4493526" cy="502822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de-DE" sz="1900" dirty="0">
                <a:solidFill>
                  <a:srgbClr val="001B51"/>
                </a:solidFill>
                <a:latin typeface="Helvetica" pitchFamily="2" charset="0"/>
              </a:rPr>
              <a:t>Geschlechtergerechtigkeit in Unternehmen und Teams führt zu:</a:t>
            </a:r>
          </a:p>
          <a:p>
            <a:pPr marL="0" indent="0">
              <a:buNone/>
            </a:pPr>
            <a:endParaRPr lang="de-DE" sz="1900" dirty="0">
              <a:solidFill>
                <a:srgbClr val="001B51"/>
              </a:solidFill>
              <a:latin typeface="Helvetica" pitchFamily="2" charset="0"/>
            </a:endParaRPr>
          </a:p>
          <a:p>
            <a:pPr>
              <a:buFont typeface="Arial" panose="020B0604020202020204" pitchFamily="34" charset="0"/>
              <a:buChar char="•"/>
            </a:pPr>
            <a:r>
              <a:rPr lang="de-DE" sz="1900" dirty="0">
                <a:solidFill>
                  <a:srgbClr val="001B51"/>
                </a:solidFill>
                <a:latin typeface="Helvetica" pitchFamily="2" charset="0"/>
              </a:rPr>
              <a:t>höheren Umsätzen und gesteigerter Produktivität</a:t>
            </a:r>
          </a:p>
          <a:p>
            <a:pPr>
              <a:buFont typeface="Arial" panose="020B0604020202020204" pitchFamily="34" charset="0"/>
              <a:buChar char="•"/>
            </a:pPr>
            <a:r>
              <a:rPr lang="de-DE" sz="1900" dirty="0">
                <a:solidFill>
                  <a:srgbClr val="001B51"/>
                </a:solidFill>
                <a:latin typeface="Helvetica" pitchFamily="2" charset="0"/>
              </a:rPr>
              <a:t>schnelleren und effektiveren Entscheidungsprozessen in Unternehmen</a:t>
            </a:r>
          </a:p>
          <a:p>
            <a:pPr>
              <a:buFont typeface="Arial" panose="020B0604020202020204" pitchFamily="34" charset="0"/>
              <a:buChar char="•"/>
            </a:pPr>
            <a:r>
              <a:rPr lang="de-DE" sz="1900" dirty="0">
                <a:solidFill>
                  <a:srgbClr val="001B51"/>
                </a:solidFill>
                <a:latin typeface="Helvetica" pitchFamily="2" charset="0"/>
              </a:rPr>
              <a:t>erfolgreicherer und nachhaltigerer Nachwuchsrekrutierung </a:t>
            </a:r>
          </a:p>
          <a:p>
            <a:pPr>
              <a:buFont typeface="Arial" panose="020B0604020202020204" pitchFamily="34" charset="0"/>
              <a:buChar char="•"/>
            </a:pPr>
            <a:r>
              <a:rPr lang="de-DE" sz="1900" dirty="0">
                <a:solidFill>
                  <a:srgbClr val="001B51"/>
                </a:solidFill>
                <a:latin typeface="Helvetica" pitchFamily="2" charset="0"/>
              </a:rPr>
              <a:t>geringerer Personalfluktuation </a:t>
            </a:r>
          </a:p>
          <a:p>
            <a:pPr>
              <a:buFont typeface="Arial" panose="020B0604020202020204" pitchFamily="34" charset="0"/>
              <a:buChar char="•"/>
            </a:pPr>
            <a:r>
              <a:rPr lang="de-DE" sz="1900" dirty="0">
                <a:solidFill>
                  <a:srgbClr val="001B51"/>
                </a:solidFill>
                <a:latin typeface="Helvetica" pitchFamily="2" charset="0"/>
              </a:rPr>
              <a:t>höherer Zufriedenheit der Belegschaft</a:t>
            </a:r>
          </a:p>
          <a:p>
            <a:pPr>
              <a:buFontTx/>
              <a:buChar char="-"/>
            </a:pPr>
            <a:endParaRPr lang="de-DE" sz="2000" dirty="0">
              <a:latin typeface="Helvetica" pitchFamily="2" charset="0"/>
            </a:endParaRPr>
          </a:p>
          <a:p>
            <a:pPr>
              <a:buFontTx/>
              <a:buChar char="-"/>
            </a:pPr>
            <a:endParaRPr lang="de-DE" sz="2000" dirty="0">
              <a:latin typeface="Helvetica" pitchFamily="2" charset="0"/>
            </a:endParaRPr>
          </a:p>
          <a:p>
            <a:pPr marL="0" indent="0">
              <a:buNone/>
            </a:pPr>
            <a:endParaRPr lang="de-DE" sz="2000" dirty="0">
              <a:latin typeface="Helvetica" pitchFamily="2" charset="0"/>
            </a:endParaRPr>
          </a:p>
          <a:p>
            <a:pPr marL="0" indent="0">
              <a:buNone/>
            </a:pPr>
            <a:endParaRPr lang="de-DE" sz="2000" dirty="0">
              <a:latin typeface="Helvetica" pitchFamily="2" charset="0"/>
            </a:endParaRPr>
          </a:p>
          <a:p>
            <a:pPr>
              <a:buFontTx/>
              <a:buChar char="-"/>
            </a:pPr>
            <a:endParaRPr lang="de-DE" sz="2000" dirty="0">
              <a:latin typeface="Helvetica" pitchFamily="2" charset="0"/>
            </a:endParaRPr>
          </a:p>
          <a:p>
            <a:pPr>
              <a:buFontTx/>
              <a:buChar char="-"/>
            </a:pPr>
            <a:endParaRPr lang="de-DE" sz="2000" dirty="0">
              <a:latin typeface="Helvetica" pitchFamily="2" charset="0"/>
            </a:endParaRPr>
          </a:p>
          <a:p>
            <a:pPr marL="0" indent="0">
              <a:buNone/>
            </a:pPr>
            <a:endParaRPr lang="de-DE" dirty="0"/>
          </a:p>
        </p:txBody>
      </p:sp>
      <p:sp>
        <p:nvSpPr>
          <p:cNvPr id="17" name="Inhaltsplatzhalter 2">
            <a:extLst>
              <a:ext uri="{FF2B5EF4-FFF2-40B4-BE49-F238E27FC236}">
                <a16:creationId xmlns:a16="http://schemas.microsoft.com/office/drawing/2014/main" id="{992FF66A-9B55-3D4F-B686-7CF1CF591412}"/>
              </a:ext>
            </a:extLst>
          </p:cNvPr>
          <p:cNvSpPr txBox="1">
            <a:spLocks/>
          </p:cNvSpPr>
          <p:nvPr/>
        </p:nvSpPr>
        <p:spPr>
          <a:xfrm>
            <a:off x="4650474" y="6238245"/>
            <a:ext cx="4363872" cy="74266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DE" sz="600" dirty="0">
                <a:latin typeface="Helvetica" pitchFamily="2" charset="0"/>
              </a:rPr>
              <a:t>Quellen </a:t>
            </a:r>
            <a:r>
              <a:rPr lang="de-DE" sz="600" dirty="0">
                <a:latin typeface="Helvetica" pitchFamily="2" charset="0"/>
                <a:hlinkClick r:id="rId8"/>
              </a:rPr>
              <a:t>https://www.mckinsey.com/business-functions/people-and-organizational-performance/our-insights/delivering-through-diversity</a:t>
            </a:r>
            <a:r>
              <a:rPr lang="de-DE" sz="600" dirty="0">
                <a:latin typeface="Helvetica" pitchFamily="2" charset="0"/>
              </a:rPr>
              <a:t> + </a:t>
            </a:r>
            <a:r>
              <a:rPr lang="de-DE" sz="600" dirty="0">
                <a:latin typeface="Helvetica" pitchFamily="2" charset="0"/>
                <a:hlinkClick r:id="rId9"/>
              </a:rPr>
              <a:t>https://www.forbes.com/sites/eriklarson/2017/09/21/new-research-diversity-inclusion-better-decision-making-at-work/?sh=584bdea54cbf</a:t>
            </a:r>
            <a:r>
              <a:rPr lang="de-DE" sz="600" dirty="0">
                <a:latin typeface="Helvetica" pitchFamily="2" charset="0"/>
              </a:rPr>
              <a:t> + </a:t>
            </a:r>
            <a:r>
              <a:rPr lang="de-DE" sz="600" dirty="0">
                <a:latin typeface="Helvetica" pitchFamily="2" charset="0"/>
                <a:hlinkClick r:id="rId10"/>
              </a:rPr>
              <a:t>https://www.globalwomen.org.nz/flexible-working/6-ways-gender-equality-is-good-for-men/</a:t>
            </a:r>
            <a:r>
              <a:rPr lang="de-DE" sz="600" dirty="0">
                <a:latin typeface="Helvetica" pitchFamily="2" charset="0"/>
              </a:rPr>
              <a:t> + </a:t>
            </a:r>
            <a:r>
              <a:rPr lang="de-DE" sz="600" dirty="0">
                <a:latin typeface="Helvetica" pitchFamily="2" charset="0"/>
                <a:hlinkClick r:id="rId11"/>
              </a:rPr>
              <a:t>https://hbr.org/2019/02/research-when-gender-diversity-makes-firms-more-productive</a:t>
            </a:r>
            <a:endParaRPr lang="de-DE" sz="600" dirty="0">
              <a:latin typeface="Helvetica" pitchFamily="2" charset="0"/>
            </a:endParaRPr>
          </a:p>
          <a:p>
            <a:pPr marL="0" indent="0">
              <a:buNone/>
            </a:pPr>
            <a:endParaRPr lang="de-DE" sz="600" dirty="0">
              <a:latin typeface="Helvetica" pitchFamily="2" charset="0"/>
            </a:endParaRPr>
          </a:p>
          <a:p>
            <a:pPr marL="0" indent="0">
              <a:buNone/>
            </a:pPr>
            <a:endParaRPr lang="de-DE" sz="600" dirty="0">
              <a:latin typeface="Helvetica" pitchFamily="2" charset="0"/>
            </a:endParaRPr>
          </a:p>
          <a:p>
            <a:pPr marL="0" indent="0">
              <a:buNone/>
            </a:pPr>
            <a:endParaRPr lang="de-DE" sz="600" dirty="0">
              <a:latin typeface="Helvetica" pitchFamily="2" charset="0"/>
            </a:endParaRPr>
          </a:p>
          <a:p>
            <a:pPr marL="0" indent="0">
              <a:buNone/>
            </a:pPr>
            <a:endParaRPr lang="de-DE" sz="800" dirty="0">
              <a:latin typeface="Helvetica" pitchFamily="2" charset="0"/>
            </a:endParaRPr>
          </a:p>
          <a:p>
            <a:pPr>
              <a:buFontTx/>
              <a:buChar char="-"/>
            </a:pPr>
            <a:endParaRPr lang="de-DE" sz="2000" dirty="0">
              <a:latin typeface="Helvetica" pitchFamily="2" charset="0"/>
            </a:endParaRPr>
          </a:p>
          <a:p>
            <a:pPr>
              <a:buFontTx/>
              <a:buChar char="-"/>
            </a:pPr>
            <a:endParaRPr lang="de-DE" sz="2000" dirty="0">
              <a:latin typeface="Helvetica" pitchFamily="2" charset="0"/>
            </a:endParaRPr>
          </a:p>
          <a:p>
            <a:pPr marL="0" indent="0">
              <a:buNone/>
            </a:pPr>
            <a:endParaRPr lang="de-DE" dirty="0"/>
          </a:p>
        </p:txBody>
      </p:sp>
      <p:sp>
        <p:nvSpPr>
          <p:cNvPr id="18" name="Inhaltsplatzhalter 2">
            <a:extLst>
              <a:ext uri="{FF2B5EF4-FFF2-40B4-BE49-F238E27FC236}">
                <a16:creationId xmlns:a16="http://schemas.microsoft.com/office/drawing/2014/main" id="{12AABB76-3D5B-2C42-AD6D-991AF828C6DE}"/>
              </a:ext>
            </a:extLst>
          </p:cNvPr>
          <p:cNvSpPr>
            <a:spLocks noGrp="1"/>
          </p:cNvSpPr>
          <p:nvPr>
            <p:ph idx="1"/>
          </p:nvPr>
        </p:nvSpPr>
        <p:spPr>
          <a:xfrm>
            <a:off x="4650474" y="971892"/>
            <a:ext cx="4363873" cy="583954"/>
          </a:xfrm>
        </p:spPr>
        <p:txBody>
          <a:bodyPr/>
          <a:lstStyle/>
          <a:p>
            <a:pPr marL="0" indent="0">
              <a:buNone/>
            </a:pPr>
            <a:r>
              <a:rPr lang="de-DE" sz="2800" b="1" dirty="0">
                <a:solidFill>
                  <a:srgbClr val="FF0029"/>
                </a:solidFill>
                <a:latin typeface="Helvetica" pitchFamily="2" charset="0"/>
              </a:rPr>
              <a:t>Beruf und Karriere</a:t>
            </a:r>
          </a:p>
          <a:p>
            <a:pPr marL="0" indent="0">
              <a:buNone/>
            </a:pPr>
            <a:endParaRPr lang="de-DE" dirty="0">
              <a:latin typeface="Helvetica" pitchFamily="2" charset="0"/>
            </a:endParaRPr>
          </a:p>
          <a:p>
            <a:pPr marL="0" indent="0">
              <a:buNone/>
            </a:pPr>
            <a:endParaRPr lang="de-DE" dirty="0"/>
          </a:p>
        </p:txBody>
      </p:sp>
    </p:spTree>
    <p:extLst>
      <p:ext uri="{BB962C8B-B14F-4D97-AF65-F5344CB8AC3E}">
        <p14:creationId xmlns:p14="http://schemas.microsoft.com/office/powerpoint/2010/main" val="3367039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1B51"/>
        </a:soli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64BEA25-79C9-0745-9405-EFF75BC11C39}"/>
              </a:ext>
            </a:extLst>
          </p:cNvPr>
          <p:cNvSpPr>
            <a:spLocks noGrp="1"/>
          </p:cNvSpPr>
          <p:nvPr>
            <p:ph idx="1"/>
          </p:nvPr>
        </p:nvSpPr>
        <p:spPr/>
        <p:txBody>
          <a:bodyPr>
            <a:normAutofit/>
          </a:bodyPr>
          <a:lstStyle/>
          <a:p>
            <a:pPr marL="571500" indent="-571500">
              <a:buFont typeface="+mj-lt"/>
              <a:buAutoNum type="romanUcPeriod"/>
            </a:pPr>
            <a:r>
              <a:rPr lang="de-DE" sz="4400" b="1" dirty="0">
                <a:solidFill>
                  <a:schemeClr val="bg1"/>
                </a:solidFill>
                <a:latin typeface="Helvetica" pitchFamily="2" charset="0"/>
              </a:rPr>
              <a:t>Status quo</a:t>
            </a:r>
          </a:p>
          <a:p>
            <a:pPr marL="571500" indent="-571500">
              <a:buFont typeface="+mj-lt"/>
              <a:buAutoNum type="romanUcPeriod"/>
            </a:pPr>
            <a:r>
              <a:rPr lang="de-DE" sz="4400" b="1" dirty="0">
                <a:solidFill>
                  <a:schemeClr val="bg1"/>
                </a:solidFill>
                <a:latin typeface="Helvetica" pitchFamily="2" charset="0"/>
              </a:rPr>
              <a:t> Vorteile</a:t>
            </a:r>
          </a:p>
          <a:p>
            <a:pPr marL="571500" indent="-571500">
              <a:buFont typeface="+mj-lt"/>
              <a:buAutoNum type="romanUcPeriod"/>
            </a:pPr>
            <a:r>
              <a:rPr lang="de-DE" sz="4400" b="1" dirty="0">
                <a:solidFill>
                  <a:srgbClr val="FF0029"/>
                </a:solidFill>
                <a:latin typeface="Helvetica" pitchFamily="2" charset="0"/>
              </a:rPr>
              <a:t> Alibis</a:t>
            </a:r>
          </a:p>
          <a:p>
            <a:pPr marL="571500" indent="-571500">
              <a:buFont typeface="+mj-lt"/>
              <a:buAutoNum type="romanUcPeriod"/>
            </a:pPr>
            <a:r>
              <a:rPr lang="de-DE" sz="4400" b="1" dirty="0">
                <a:solidFill>
                  <a:schemeClr val="bg1"/>
                </a:solidFill>
                <a:latin typeface="Helvetica" pitchFamily="2" charset="0"/>
              </a:rPr>
              <a:t> Best Practices</a:t>
            </a:r>
          </a:p>
        </p:txBody>
      </p:sp>
      <p:sp>
        <p:nvSpPr>
          <p:cNvPr id="4" name="Textfeld 3">
            <a:extLst>
              <a:ext uri="{FF2B5EF4-FFF2-40B4-BE49-F238E27FC236}">
                <a16:creationId xmlns:a16="http://schemas.microsoft.com/office/drawing/2014/main" id="{81E18EC3-D37F-3A44-BBD7-93A2E573DE8C}"/>
              </a:ext>
            </a:extLst>
          </p:cNvPr>
          <p:cNvSpPr txBox="1"/>
          <p:nvPr/>
        </p:nvSpPr>
        <p:spPr>
          <a:xfrm>
            <a:off x="7334817" y="274637"/>
            <a:ext cx="1905000" cy="307777"/>
          </a:xfrm>
          <a:prstGeom prst="rect">
            <a:avLst/>
          </a:prstGeom>
          <a:noFill/>
        </p:spPr>
        <p:txBody>
          <a:bodyPr wrap="square" rtlCol="0">
            <a:spAutoFit/>
          </a:bodyPr>
          <a:lstStyle/>
          <a:p>
            <a:r>
              <a:rPr lang="de-DE" sz="1400" b="1" dirty="0">
                <a:solidFill>
                  <a:schemeClr val="bg1"/>
                </a:solidFill>
                <a:latin typeface="Helvetica" pitchFamily="2" charset="0"/>
              </a:rPr>
              <a:t>HERR &amp; SPEER</a:t>
            </a:r>
          </a:p>
        </p:txBody>
      </p:sp>
    </p:spTree>
    <p:extLst>
      <p:ext uri="{BB962C8B-B14F-4D97-AF65-F5344CB8AC3E}">
        <p14:creationId xmlns:p14="http://schemas.microsoft.com/office/powerpoint/2010/main" val="2615228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2793" y="2944855"/>
            <a:ext cx="7886700" cy="994172"/>
          </a:xfrm>
        </p:spPr>
        <p:txBody>
          <a:bodyPr>
            <a:noAutofit/>
          </a:bodyPr>
          <a:lstStyle/>
          <a:p>
            <a:pPr algn="l"/>
            <a:r>
              <a:rPr lang="en-US" sz="4000" b="1" dirty="0">
                <a:solidFill>
                  <a:srgbClr val="001B51"/>
                </a:solidFill>
                <a:latin typeface="Helvetica"/>
                <a:cs typeface="Helvetica"/>
              </a:rPr>
              <a:t>„Frauen </a:t>
            </a:r>
            <a:r>
              <a:rPr lang="en-US" sz="4000" b="1" dirty="0" err="1">
                <a:solidFill>
                  <a:srgbClr val="001B51"/>
                </a:solidFill>
                <a:latin typeface="Helvetica"/>
                <a:cs typeface="Helvetica"/>
              </a:rPr>
              <a:t>sind</a:t>
            </a:r>
            <a:r>
              <a:rPr lang="en-US" sz="4000" b="1" dirty="0">
                <a:solidFill>
                  <a:srgbClr val="001B51"/>
                </a:solidFill>
                <a:latin typeface="Helvetica"/>
                <a:cs typeface="Helvetica"/>
              </a:rPr>
              <a:t> </a:t>
            </a:r>
            <a:r>
              <a:rPr lang="en-US" sz="4000" b="1" dirty="0" err="1">
                <a:solidFill>
                  <a:srgbClr val="001B51"/>
                </a:solidFill>
                <a:latin typeface="Helvetica"/>
                <a:cs typeface="Helvetica"/>
              </a:rPr>
              <a:t>doch</a:t>
            </a:r>
            <a:r>
              <a:rPr lang="en-US" sz="4000" b="1" dirty="0">
                <a:solidFill>
                  <a:srgbClr val="001B51"/>
                </a:solidFill>
                <a:latin typeface="Helvetica"/>
                <a:cs typeface="Helvetica"/>
              </a:rPr>
              <a:t> </a:t>
            </a:r>
            <a:r>
              <a:rPr lang="en-US" sz="4000" b="1" dirty="0" err="1">
                <a:solidFill>
                  <a:srgbClr val="FF0000"/>
                </a:solidFill>
                <a:latin typeface="Helvetica"/>
                <a:cs typeface="Helvetica"/>
              </a:rPr>
              <a:t>schon</a:t>
            </a:r>
            <a:r>
              <a:rPr lang="en-US" sz="4000" b="1" dirty="0">
                <a:latin typeface="Helvetica"/>
                <a:cs typeface="Helvetica"/>
              </a:rPr>
              <a:t> </a:t>
            </a:r>
            <a:r>
              <a:rPr lang="en-US" sz="4000" b="1" dirty="0" err="1">
                <a:solidFill>
                  <a:srgbClr val="001B51"/>
                </a:solidFill>
                <a:latin typeface="Helvetica"/>
                <a:cs typeface="Helvetica"/>
              </a:rPr>
              <a:t>gleichberechtigt</a:t>
            </a:r>
            <a:r>
              <a:rPr lang="en-US" sz="4000" b="1" dirty="0">
                <a:solidFill>
                  <a:srgbClr val="001B51"/>
                </a:solidFill>
                <a:latin typeface="Helvetica"/>
                <a:cs typeface="Helvetica"/>
              </a:rPr>
              <a:t>.“</a:t>
            </a:r>
          </a:p>
        </p:txBody>
      </p:sp>
      <p:sp>
        <p:nvSpPr>
          <p:cNvPr id="3" name="Textfeld 2">
            <a:extLst>
              <a:ext uri="{FF2B5EF4-FFF2-40B4-BE49-F238E27FC236}">
                <a16:creationId xmlns:a16="http://schemas.microsoft.com/office/drawing/2014/main" id="{18B3D7D9-1955-944F-8C0D-4C51BE326F20}"/>
              </a:ext>
            </a:extLst>
          </p:cNvPr>
          <p:cNvSpPr txBox="1"/>
          <p:nvPr/>
        </p:nvSpPr>
        <p:spPr>
          <a:xfrm>
            <a:off x="682792" y="651354"/>
            <a:ext cx="1296319" cy="1631216"/>
          </a:xfrm>
          <a:prstGeom prst="rect">
            <a:avLst/>
          </a:prstGeom>
          <a:noFill/>
        </p:spPr>
        <p:txBody>
          <a:bodyPr wrap="square" rtlCol="0">
            <a:spAutoFit/>
          </a:bodyPr>
          <a:lstStyle/>
          <a:p>
            <a:r>
              <a:rPr lang="de-DE" sz="10000" dirty="0">
                <a:solidFill>
                  <a:srgbClr val="001B51"/>
                </a:solidFill>
                <a:latin typeface="Helvetica" pitchFamily="2" charset="0"/>
              </a:rPr>
              <a:t>I.</a:t>
            </a:r>
          </a:p>
        </p:txBody>
      </p:sp>
      <p:sp>
        <p:nvSpPr>
          <p:cNvPr id="4" name="Textfeld 3">
            <a:extLst>
              <a:ext uri="{FF2B5EF4-FFF2-40B4-BE49-F238E27FC236}">
                <a16:creationId xmlns:a16="http://schemas.microsoft.com/office/drawing/2014/main" id="{0F449C46-AF1A-E944-99B1-39B732E51EC9}"/>
              </a:ext>
            </a:extLst>
          </p:cNvPr>
          <p:cNvSpPr txBox="1"/>
          <p:nvPr/>
        </p:nvSpPr>
        <p:spPr>
          <a:xfrm>
            <a:off x="7543800" y="120749"/>
            <a:ext cx="1905000" cy="307777"/>
          </a:xfrm>
          <a:prstGeom prst="rect">
            <a:avLst/>
          </a:prstGeom>
          <a:noFill/>
        </p:spPr>
        <p:txBody>
          <a:bodyPr wrap="square" rtlCol="0">
            <a:spAutoFit/>
          </a:bodyPr>
          <a:lstStyle/>
          <a:p>
            <a:r>
              <a:rPr lang="de-DE" sz="1400" b="1" dirty="0">
                <a:solidFill>
                  <a:srgbClr val="001B51"/>
                </a:solidFill>
                <a:latin typeface="Helvetica" pitchFamily="2" charset="0"/>
              </a:rPr>
              <a:t>HERR &amp; SPEER</a:t>
            </a:r>
          </a:p>
        </p:txBody>
      </p:sp>
    </p:spTree>
    <p:extLst>
      <p:ext uri="{BB962C8B-B14F-4D97-AF65-F5344CB8AC3E}">
        <p14:creationId xmlns:p14="http://schemas.microsoft.com/office/powerpoint/2010/main" val="2592979949"/>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890FBDF5-B1AB-A344-9801-D56F5EBCC9FA}"/>
              </a:ext>
            </a:extLst>
          </p:cNvPr>
          <p:cNvSpPr txBox="1"/>
          <p:nvPr/>
        </p:nvSpPr>
        <p:spPr>
          <a:xfrm>
            <a:off x="7543800" y="120749"/>
            <a:ext cx="1905000" cy="307777"/>
          </a:xfrm>
          <a:prstGeom prst="rect">
            <a:avLst/>
          </a:prstGeom>
          <a:noFill/>
        </p:spPr>
        <p:txBody>
          <a:bodyPr wrap="square" rtlCol="0">
            <a:spAutoFit/>
          </a:bodyPr>
          <a:lstStyle/>
          <a:p>
            <a:r>
              <a:rPr lang="de-DE" sz="1400" b="1" dirty="0">
                <a:solidFill>
                  <a:srgbClr val="001B51"/>
                </a:solidFill>
                <a:latin typeface="Helvetica" pitchFamily="2" charset="0"/>
              </a:rPr>
              <a:t>HERR &amp; SPEER</a:t>
            </a:r>
          </a:p>
        </p:txBody>
      </p:sp>
      <p:sp>
        <p:nvSpPr>
          <p:cNvPr id="8" name="Rechteck 7">
            <a:extLst>
              <a:ext uri="{FF2B5EF4-FFF2-40B4-BE49-F238E27FC236}">
                <a16:creationId xmlns:a16="http://schemas.microsoft.com/office/drawing/2014/main" id="{0E75D3AD-E34B-DC49-AC3D-DD1E7F44054B}"/>
              </a:ext>
            </a:extLst>
          </p:cNvPr>
          <p:cNvSpPr/>
          <p:nvPr/>
        </p:nvSpPr>
        <p:spPr>
          <a:xfrm>
            <a:off x="2067635" y="3685225"/>
            <a:ext cx="6817057" cy="1323439"/>
          </a:xfrm>
          <a:prstGeom prst="rect">
            <a:avLst/>
          </a:prstGeom>
        </p:spPr>
        <p:txBody>
          <a:bodyPr wrap="square">
            <a:spAutoFit/>
          </a:bodyPr>
          <a:lstStyle/>
          <a:p>
            <a:r>
              <a:rPr lang="en-US" sz="2000" b="1" dirty="0">
                <a:solidFill>
                  <a:srgbClr val="001B51"/>
                </a:solidFill>
                <a:latin typeface="Helvetica"/>
                <a:cs typeface="Helvetica"/>
              </a:rPr>
              <a:t>„Frauen </a:t>
            </a:r>
            <a:r>
              <a:rPr lang="en-US" sz="2000" b="1" dirty="0" err="1">
                <a:solidFill>
                  <a:srgbClr val="001B51"/>
                </a:solidFill>
                <a:latin typeface="Helvetica"/>
                <a:cs typeface="Helvetica"/>
              </a:rPr>
              <a:t>werden</a:t>
            </a:r>
            <a:r>
              <a:rPr lang="en-US" sz="2000" b="1" dirty="0">
                <a:solidFill>
                  <a:srgbClr val="001B51"/>
                </a:solidFill>
                <a:latin typeface="Helvetica"/>
                <a:cs typeface="Helvetica"/>
              </a:rPr>
              <a:t> </a:t>
            </a:r>
            <a:r>
              <a:rPr lang="en-US" sz="2000" b="1" dirty="0" err="1">
                <a:solidFill>
                  <a:srgbClr val="001B51"/>
                </a:solidFill>
                <a:latin typeface="Helvetica"/>
                <a:cs typeface="Helvetica"/>
              </a:rPr>
              <a:t>übervorteilt</a:t>
            </a:r>
            <a:r>
              <a:rPr lang="en-US" sz="2000" b="1" dirty="0">
                <a:solidFill>
                  <a:srgbClr val="001B51"/>
                </a:solidFill>
                <a:latin typeface="Helvetica"/>
                <a:cs typeface="Helvetica"/>
              </a:rPr>
              <a:t>. </a:t>
            </a:r>
            <a:r>
              <a:rPr lang="en-US" sz="2000" b="1" dirty="0" err="1">
                <a:solidFill>
                  <a:srgbClr val="001B51"/>
                </a:solidFill>
                <a:latin typeface="Helvetica"/>
                <a:cs typeface="Helvetica"/>
              </a:rPr>
              <a:t>Wir</a:t>
            </a:r>
            <a:r>
              <a:rPr lang="en-US" sz="2000" b="1" dirty="0">
                <a:solidFill>
                  <a:srgbClr val="001B51"/>
                </a:solidFill>
                <a:latin typeface="Helvetica"/>
                <a:cs typeface="Helvetica"/>
              </a:rPr>
              <a:t> </a:t>
            </a:r>
            <a:r>
              <a:rPr lang="en-US" sz="2000" b="1" dirty="0" err="1">
                <a:solidFill>
                  <a:srgbClr val="001B51"/>
                </a:solidFill>
                <a:latin typeface="Helvetica"/>
                <a:cs typeface="Helvetica"/>
              </a:rPr>
              <a:t>Männer</a:t>
            </a:r>
            <a:r>
              <a:rPr lang="en-US" sz="2000" b="1" dirty="0">
                <a:solidFill>
                  <a:srgbClr val="001B51"/>
                </a:solidFill>
                <a:latin typeface="Helvetica"/>
                <a:cs typeface="Helvetica"/>
              </a:rPr>
              <a:t> </a:t>
            </a:r>
            <a:r>
              <a:rPr lang="en-US" sz="2000" b="1" dirty="0" err="1">
                <a:solidFill>
                  <a:srgbClr val="001B51"/>
                </a:solidFill>
                <a:latin typeface="Helvetica"/>
                <a:cs typeface="Helvetica"/>
              </a:rPr>
              <a:t>bleiben</a:t>
            </a:r>
            <a:r>
              <a:rPr lang="en-US" sz="2000" b="1" dirty="0">
                <a:solidFill>
                  <a:srgbClr val="001B51"/>
                </a:solidFill>
                <a:latin typeface="Helvetica"/>
                <a:cs typeface="Helvetica"/>
              </a:rPr>
              <a:t> auf der </a:t>
            </a:r>
            <a:r>
              <a:rPr lang="en-US" sz="2000" b="1" dirty="0" err="1">
                <a:solidFill>
                  <a:srgbClr val="001B51"/>
                </a:solidFill>
                <a:latin typeface="Helvetica"/>
                <a:cs typeface="Helvetica"/>
              </a:rPr>
              <a:t>Strecke</a:t>
            </a:r>
            <a:r>
              <a:rPr lang="en-US" sz="2000" b="1" dirty="0">
                <a:solidFill>
                  <a:srgbClr val="001B51"/>
                </a:solidFill>
                <a:latin typeface="Helvetica"/>
                <a:cs typeface="Helvetica"/>
              </a:rPr>
              <a:t>. </a:t>
            </a:r>
            <a:r>
              <a:rPr lang="en-US" sz="2000" b="1" dirty="0" err="1">
                <a:solidFill>
                  <a:srgbClr val="001B51"/>
                </a:solidFill>
                <a:latin typeface="Helvetica"/>
                <a:cs typeface="Helvetica"/>
              </a:rPr>
              <a:t>Wir</a:t>
            </a:r>
            <a:r>
              <a:rPr lang="en-US" sz="2000" b="1" dirty="0">
                <a:solidFill>
                  <a:srgbClr val="001B51"/>
                </a:solidFill>
                <a:latin typeface="Helvetica"/>
                <a:cs typeface="Helvetica"/>
              </a:rPr>
              <a:t> </a:t>
            </a:r>
            <a:r>
              <a:rPr lang="en-US" sz="2000" b="1" dirty="0" err="1">
                <a:solidFill>
                  <a:srgbClr val="001B51"/>
                </a:solidFill>
                <a:latin typeface="Helvetica"/>
                <a:cs typeface="Helvetica"/>
              </a:rPr>
              <a:t>brauchen</a:t>
            </a:r>
            <a:r>
              <a:rPr lang="en-US" sz="2000" b="1" dirty="0">
                <a:solidFill>
                  <a:srgbClr val="001B51"/>
                </a:solidFill>
                <a:latin typeface="Helvetica"/>
                <a:cs typeface="Helvetica"/>
              </a:rPr>
              <a:t> </a:t>
            </a:r>
            <a:r>
              <a:rPr lang="en-US" sz="2000" b="1" dirty="0" err="1">
                <a:solidFill>
                  <a:srgbClr val="001B51"/>
                </a:solidFill>
                <a:latin typeface="Helvetica"/>
                <a:cs typeface="Helvetica"/>
              </a:rPr>
              <a:t>eher</a:t>
            </a:r>
            <a:r>
              <a:rPr lang="en-US" sz="2000" b="1" dirty="0">
                <a:solidFill>
                  <a:srgbClr val="001B51"/>
                </a:solidFill>
                <a:latin typeface="Helvetica"/>
                <a:cs typeface="Helvetica"/>
              </a:rPr>
              <a:t> </a:t>
            </a:r>
            <a:r>
              <a:rPr lang="en-US" sz="2000" b="1" dirty="0" err="1">
                <a:solidFill>
                  <a:srgbClr val="001B51"/>
                </a:solidFill>
                <a:latin typeface="Helvetica"/>
                <a:cs typeface="Helvetica"/>
              </a:rPr>
              <a:t>Männer</a:t>
            </a:r>
            <a:r>
              <a:rPr lang="en-US" sz="2000" b="1" dirty="0">
                <a:solidFill>
                  <a:srgbClr val="001B51"/>
                </a:solidFill>
                <a:latin typeface="Helvetica"/>
                <a:cs typeface="Helvetica"/>
              </a:rPr>
              <a:t>- </a:t>
            </a:r>
            <a:r>
              <a:rPr lang="en-US" sz="2000" b="1" dirty="0" err="1">
                <a:solidFill>
                  <a:srgbClr val="001B51"/>
                </a:solidFill>
                <a:latin typeface="Helvetica"/>
                <a:cs typeface="Helvetica"/>
              </a:rPr>
              <a:t>statt</a:t>
            </a:r>
            <a:r>
              <a:rPr lang="en-US" sz="2000" b="1" dirty="0">
                <a:solidFill>
                  <a:srgbClr val="001B51"/>
                </a:solidFill>
                <a:latin typeface="Helvetica"/>
                <a:cs typeface="Helvetica"/>
              </a:rPr>
              <a:t> </a:t>
            </a:r>
            <a:r>
              <a:rPr lang="en-US" sz="2000" b="1" dirty="0" err="1">
                <a:solidFill>
                  <a:srgbClr val="001B51"/>
                </a:solidFill>
                <a:latin typeface="Helvetica"/>
                <a:cs typeface="Helvetica"/>
              </a:rPr>
              <a:t>Frauenförderung</a:t>
            </a:r>
            <a:r>
              <a:rPr lang="en-US" sz="2000" b="1" dirty="0">
                <a:solidFill>
                  <a:srgbClr val="001B51"/>
                </a:solidFill>
                <a:latin typeface="Helvetica"/>
                <a:cs typeface="Helvetica"/>
              </a:rPr>
              <a:t>.”</a:t>
            </a:r>
            <a:br>
              <a:rPr lang="en-US" sz="2000" b="1" dirty="0">
                <a:solidFill>
                  <a:srgbClr val="001B51"/>
                </a:solidFill>
                <a:latin typeface="Helvetica"/>
                <a:cs typeface="Helvetica"/>
              </a:rPr>
            </a:br>
            <a:endParaRPr lang="de-DE" sz="2000" dirty="0"/>
          </a:p>
        </p:txBody>
      </p:sp>
      <p:sp>
        <p:nvSpPr>
          <p:cNvPr id="13" name="Rechteck 12">
            <a:extLst>
              <a:ext uri="{FF2B5EF4-FFF2-40B4-BE49-F238E27FC236}">
                <a16:creationId xmlns:a16="http://schemas.microsoft.com/office/drawing/2014/main" id="{16728AC0-BD92-2240-89EE-1F3B0DF86BC3}"/>
              </a:ext>
            </a:extLst>
          </p:cNvPr>
          <p:cNvSpPr/>
          <p:nvPr/>
        </p:nvSpPr>
        <p:spPr>
          <a:xfrm>
            <a:off x="2067635" y="2545352"/>
            <a:ext cx="5476165" cy="707886"/>
          </a:xfrm>
          <a:prstGeom prst="rect">
            <a:avLst/>
          </a:prstGeom>
        </p:spPr>
        <p:txBody>
          <a:bodyPr wrap="square">
            <a:spAutoFit/>
          </a:bodyPr>
          <a:lstStyle/>
          <a:p>
            <a:r>
              <a:rPr lang="en-US" sz="2000" b="1" dirty="0">
                <a:solidFill>
                  <a:srgbClr val="001B51"/>
                </a:solidFill>
                <a:latin typeface="Helvetica"/>
                <a:cs typeface="Helvetica"/>
              </a:rPr>
              <a:t>„</a:t>
            </a:r>
            <a:r>
              <a:rPr lang="en-US" sz="2000" b="1" dirty="0" err="1">
                <a:solidFill>
                  <a:srgbClr val="001B51"/>
                </a:solidFill>
                <a:latin typeface="Helvetica"/>
                <a:cs typeface="Helvetica"/>
              </a:rPr>
              <a:t>Wir</a:t>
            </a:r>
            <a:r>
              <a:rPr lang="en-US" sz="2000" b="1" dirty="0">
                <a:solidFill>
                  <a:srgbClr val="001B51"/>
                </a:solidFill>
                <a:latin typeface="Helvetica"/>
                <a:cs typeface="Helvetica"/>
              </a:rPr>
              <a:t> </a:t>
            </a:r>
            <a:r>
              <a:rPr lang="en-US" sz="2000" b="1" dirty="0" err="1">
                <a:solidFill>
                  <a:srgbClr val="001B51"/>
                </a:solidFill>
                <a:latin typeface="Helvetica"/>
                <a:cs typeface="Helvetica"/>
              </a:rPr>
              <a:t>entscheiden</a:t>
            </a:r>
            <a:r>
              <a:rPr lang="en-US" sz="2000" b="1" dirty="0">
                <a:solidFill>
                  <a:srgbClr val="001B51"/>
                </a:solidFill>
                <a:latin typeface="Helvetica"/>
                <a:cs typeface="Helvetica"/>
              </a:rPr>
              <a:t> </a:t>
            </a:r>
            <a:r>
              <a:rPr lang="en-US" sz="2000" b="1" dirty="0" err="1">
                <a:solidFill>
                  <a:srgbClr val="001B51"/>
                </a:solidFill>
                <a:latin typeface="Helvetica"/>
                <a:cs typeface="Helvetica"/>
              </a:rPr>
              <a:t>nach</a:t>
            </a:r>
            <a:r>
              <a:rPr lang="en-US" sz="2000" b="1" dirty="0">
                <a:solidFill>
                  <a:srgbClr val="001B51"/>
                </a:solidFill>
                <a:latin typeface="Helvetica"/>
                <a:cs typeface="Helvetica"/>
              </a:rPr>
              <a:t> </a:t>
            </a:r>
            <a:r>
              <a:rPr lang="en-US" sz="2000" b="1" dirty="0" err="1">
                <a:solidFill>
                  <a:srgbClr val="001B51"/>
                </a:solidFill>
                <a:latin typeface="Helvetica"/>
                <a:cs typeface="Helvetica"/>
              </a:rPr>
              <a:t>Kompetenz</a:t>
            </a:r>
            <a:r>
              <a:rPr lang="en-US" sz="2000" b="1" dirty="0">
                <a:solidFill>
                  <a:srgbClr val="001B51"/>
                </a:solidFill>
                <a:latin typeface="Helvetica"/>
                <a:cs typeface="Helvetica"/>
              </a:rPr>
              <a:t>, </a:t>
            </a:r>
          </a:p>
          <a:p>
            <a:r>
              <a:rPr lang="en-US" sz="2000" b="1" dirty="0" err="1">
                <a:solidFill>
                  <a:srgbClr val="001B51"/>
                </a:solidFill>
                <a:latin typeface="Helvetica"/>
                <a:cs typeface="Helvetica"/>
              </a:rPr>
              <a:t>nicht</a:t>
            </a:r>
            <a:r>
              <a:rPr lang="en-US" sz="2000" b="1" dirty="0">
                <a:solidFill>
                  <a:srgbClr val="001B51"/>
                </a:solidFill>
                <a:latin typeface="Helvetica"/>
                <a:cs typeface="Helvetica"/>
              </a:rPr>
              <a:t> </a:t>
            </a:r>
            <a:r>
              <a:rPr lang="en-US" sz="2000" b="1" dirty="0" err="1">
                <a:solidFill>
                  <a:srgbClr val="001B51"/>
                </a:solidFill>
                <a:latin typeface="Helvetica"/>
                <a:cs typeface="Helvetica"/>
              </a:rPr>
              <a:t>nach</a:t>
            </a:r>
            <a:r>
              <a:rPr lang="en-US" sz="2000" b="1" dirty="0">
                <a:solidFill>
                  <a:srgbClr val="001B51"/>
                </a:solidFill>
                <a:latin typeface="Helvetica"/>
                <a:cs typeface="Helvetica"/>
              </a:rPr>
              <a:t> </a:t>
            </a:r>
            <a:r>
              <a:rPr lang="en-US" sz="2000" b="1" dirty="0" err="1">
                <a:solidFill>
                  <a:srgbClr val="001B51"/>
                </a:solidFill>
                <a:latin typeface="Helvetica"/>
                <a:cs typeface="Helvetica"/>
              </a:rPr>
              <a:t>Geschlecht</a:t>
            </a:r>
            <a:r>
              <a:rPr lang="en-US" sz="2000" b="1" dirty="0">
                <a:solidFill>
                  <a:srgbClr val="001B51"/>
                </a:solidFill>
                <a:latin typeface="Helvetica"/>
                <a:cs typeface="Helvetica"/>
              </a:rPr>
              <a:t>.”</a:t>
            </a:r>
            <a:endParaRPr lang="de-DE" sz="2000" dirty="0"/>
          </a:p>
        </p:txBody>
      </p:sp>
      <p:sp>
        <p:nvSpPr>
          <p:cNvPr id="15" name="Rechteck 14">
            <a:extLst>
              <a:ext uri="{FF2B5EF4-FFF2-40B4-BE49-F238E27FC236}">
                <a16:creationId xmlns:a16="http://schemas.microsoft.com/office/drawing/2014/main" id="{50D3A6F2-DB07-F244-990D-1B89559FA828}"/>
              </a:ext>
            </a:extLst>
          </p:cNvPr>
          <p:cNvSpPr/>
          <p:nvPr/>
        </p:nvSpPr>
        <p:spPr>
          <a:xfrm>
            <a:off x="2135874" y="1249931"/>
            <a:ext cx="6748818" cy="646331"/>
          </a:xfrm>
          <a:prstGeom prst="rect">
            <a:avLst/>
          </a:prstGeom>
        </p:spPr>
        <p:txBody>
          <a:bodyPr wrap="square">
            <a:spAutoFit/>
          </a:bodyPr>
          <a:lstStyle/>
          <a:p>
            <a:br>
              <a:rPr lang="en-US" b="1" dirty="0">
                <a:solidFill>
                  <a:srgbClr val="001B51"/>
                </a:solidFill>
                <a:latin typeface="Helvetica"/>
                <a:cs typeface="Helvetica"/>
              </a:rPr>
            </a:br>
            <a:endParaRPr lang="de-DE" dirty="0"/>
          </a:p>
        </p:txBody>
      </p:sp>
      <p:sp>
        <p:nvSpPr>
          <p:cNvPr id="17" name="Rechteck 16">
            <a:extLst>
              <a:ext uri="{FF2B5EF4-FFF2-40B4-BE49-F238E27FC236}">
                <a16:creationId xmlns:a16="http://schemas.microsoft.com/office/drawing/2014/main" id="{83014DB0-1ED5-F742-B689-0CDF0174ED5D}"/>
              </a:ext>
            </a:extLst>
          </p:cNvPr>
          <p:cNvSpPr/>
          <p:nvPr/>
        </p:nvSpPr>
        <p:spPr>
          <a:xfrm>
            <a:off x="2067635" y="5002310"/>
            <a:ext cx="6748818" cy="707886"/>
          </a:xfrm>
          <a:prstGeom prst="rect">
            <a:avLst/>
          </a:prstGeom>
        </p:spPr>
        <p:txBody>
          <a:bodyPr wrap="square">
            <a:spAutoFit/>
          </a:bodyPr>
          <a:lstStyle/>
          <a:p>
            <a:r>
              <a:rPr lang="en-US" sz="2000" b="1" dirty="0">
                <a:solidFill>
                  <a:srgbClr val="001B51"/>
                </a:solidFill>
                <a:latin typeface="Helvetica"/>
                <a:cs typeface="Helvetica"/>
              </a:rPr>
              <a:t>„Es </a:t>
            </a:r>
            <a:r>
              <a:rPr lang="en-US" sz="2000" b="1" dirty="0" err="1">
                <a:solidFill>
                  <a:srgbClr val="001B51"/>
                </a:solidFill>
                <a:latin typeface="Helvetica"/>
                <a:cs typeface="Helvetica"/>
              </a:rPr>
              <a:t>ist</a:t>
            </a:r>
            <a:r>
              <a:rPr lang="en-US" sz="2000" b="1" dirty="0">
                <a:solidFill>
                  <a:srgbClr val="001B51"/>
                </a:solidFill>
                <a:latin typeface="Helvetica"/>
                <a:cs typeface="Helvetica"/>
              </a:rPr>
              <a:t> </a:t>
            </a:r>
            <a:r>
              <a:rPr lang="en-US" sz="2000" b="1" dirty="0" err="1">
                <a:solidFill>
                  <a:srgbClr val="001B51"/>
                </a:solidFill>
                <a:latin typeface="Helvetica"/>
                <a:cs typeface="Helvetica"/>
              </a:rPr>
              <a:t>Schuld</a:t>
            </a:r>
            <a:r>
              <a:rPr lang="en-US" sz="2000" b="1" dirty="0">
                <a:solidFill>
                  <a:srgbClr val="001B51"/>
                </a:solidFill>
                <a:latin typeface="Helvetica"/>
                <a:cs typeface="Helvetica"/>
              </a:rPr>
              <a:t> der Frauen, </a:t>
            </a:r>
            <a:r>
              <a:rPr lang="en-US" sz="2000" b="1" dirty="0" err="1">
                <a:solidFill>
                  <a:srgbClr val="001B51"/>
                </a:solidFill>
                <a:latin typeface="Helvetica"/>
                <a:cs typeface="Helvetica"/>
              </a:rPr>
              <a:t>wenn</a:t>
            </a:r>
            <a:r>
              <a:rPr lang="en-US" sz="2000" b="1" dirty="0">
                <a:solidFill>
                  <a:srgbClr val="001B51"/>
                </a:solidFill>
                <a:latin typeface="Helvetica"/>
                <a:cs typeface="Helvetica"/>
              </a:rPr>
              <a:t> </a:t>
            </a:r>
            <a:r>
              <a:rPr lang="en-US" sz="2000" b="1" dirty="0" err="1">
                <a:solidFill>
                  <a:srgbClr val="001B51"/>
                </a:solidFill>
                <a:latin typeface="Helvetica"/>
                <a:cs typeface="Helvetica"/>
              </a:rPr>
              <a:t>sie</a:t>
            </a:r>
            <a:r>
              <a:rPr lang="en-US" sz="2000" b="1" dirty="0">
                <a:solidFill>
                  <a:srgbClr val="001B51"/>
                </a:solidFill>
                <a:latin typeface="Helvetica"/>
                <a:cs typeface="Helvetica"/>
              </a:rPr>
              <a:t> </a:t>
            </a:r>
            <a:r>
              <a:rPr lang="en-US" sz="2000" b="1" dirty="0" err="1">
                <a:solidFill>
                  <a:srgbClr val="001B51"/>
                </a:solidFill>
                <a:latin typeface="Helvetica"/>
                <a:cs typeface="Helvetica"/>
              </a:rPr>
              <a:t>Karriere</a:t>
            </a:r>
            <a:r>
              <a:rPr lang="en-US" sz="2000" b="1" dirty="0">
                <a:solidFill>
                  <a:srgbClr val="001B51"/>
                </a:solidFill>
                <a:latin typeface="Helvetica"/>
                <a:cs typeface="Helvetica"/>
              </a:rPr>
              <a:t> in </a:t>
            </a:r>
            <a:r>
              <a:rPr lang="en-US" sz="2000" b="1" dirty="0" err="1">
                <a:solidFill>
                  <a:srgbClr val="001B51"/>
                </a:solidFill>
                <a:latin typeface="Helvetica"/>
                <a:cs typeface="Helvetica"/>
              </a:rPr>
              <a:t>Bereichen</a:t>
            </a:r>
            <a:r>
              <a:rPr lang="en-US" sz="2000" b="1" dirty="0">
                <a:solidFill>
                  <a:srgbClr val="001B51"/>
                </a:solidFill>
                <a:latin typeface="Helvetica"/>
                <a:cs typeface="Helvetica"/>
              </a:rPr>
              <a:t> </a:t>
            </a:r>
            <a:r>
              <a:rPr lang="en-US" sz="2000" b="1" dirty="0" err="1">
                <a:solidFill>
                  <a:srgbClr val="001B51"/>
                </a:solidFill>
                <a:latin typeface="Helvetica"/>
                <a:cs typeface="Helvetica"/>
              </a:rPr>
              <a:t>machen</a:t>
            </a:r>
            <a:r>
              <a:rPr lang="en-US" sz="2000" b="1" dirty="0">
                <a:solidFill>
                  <a:srgbClr val="001B51"/>
                </a:solidFill>
                <a:latin typeface="Helvetica"/>
                <a:cs typeface="Helvetica"/>
              </a:rPr>
              <a:t>, die </a:t>
            </a:r>
            <a:r>
              <a:rPr lang="en-US" sz="2000" b="1" dirty="0" err="1">
                <a:solidFill>
                  <a:srgbClr val="001B51"/>
                </a:solidFill>
                <a:latin typeface="Helvetica"/>
                <a:cs typeface="Helvetica"/>
              </a:rPr>
              <a:t>schlecht</a:t>
            </a:r>
            <a:r>
              <a:rPr lang="en-US" sz="2000" b="1" dirty="0">
                <a:solidFill>
                  <a:srgbClr val="001B51"/>
                </a:solidFill>
                <a:latin typeface="Helvetica"/>
                <a:cs typeface="Helvetica"/>
              </a:rPr>
              <a:t> </a:t>
            </a:r>
            <a:r>
              <a:rPr lang="en-US" sz="2000" b="1" dirty="0" err="1">
                <a:solidFill>
                  <a:srgbClr val="001B51"/>
                </a:solidFill>
                <a:latin typeface="Helvetica"/>
                <a:cs typeface="Helvetica"/>
              </a:rPr>
              <a:t>bezahlt</a:t>
            </a:r>
            <a:r>
              <a:rPr lang="en-US" sz="2000" b="1" dirty="0">
                <a:solidFill>
                  <a:srgbClr val="001B51"/>
                </a:solidFill>
                <a:latin typeface="Helvetica"/>
                <a:cs typeface="Helvetica"/>
              </a:rPr>
              <a:t> </a:t>
            </a:r>
            <a:r>
              <a:rPr lang="en-US" sz="2000" b="1" dirty="0" err="1">
                <a:solidFill>
                  <a:srgbClr val="001B51"/>
                </a:solidFill>
                <a:latin typeface="Helvetica"/>
                <a:cs typeface="Helvetica"/>
              </a:rPr>
              <a:t>werden</a:t>
            </a:r>
            <a:r>
              <a:rPr lang="en-US" sz="2000" b="1" dirty="0">
                <a:solidFill>
                  <a:srgbClr val="001B51"/>
                </a:solidFill>
                <a:latin typeface="Helvetica"/>
                <a:cs typeface="Helvetica"/>
              </a:rPr>
              <a:t>.”</a:t>
            </a:r>
            <a:endParaRPr lang="de-DE" sz="2000" dirty="0"/>
          </a:p>
        </p:txBody>
      </p:sp>
      <p:pic>
        <p:nvPicPr>
          <p:cNvPr id="22" name="Grafik 21" descr="Männliches Profil Silhouette">
            <a:extLst>
              <a:ext uri="{FF2B5EF4-FFF2-40B4-BE49-F238E27FC236}">
                <a16:creationId xmlns:a16="http://schemas.microsoft.com/office/drawing/2014/main" id="{166A7F6C-7025-8E40-B9E9-252EE96470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0877" y="1146029"/>
            <a:ext cx="802860" cy="802860"/>
          </a:xfrm>
          <a:prstGeom prst="rect">
            <a:avLst/>
          </a:prstGeom>
        </p:spPr>
      </p:pic>
      <p:pic>
        <p:nvPicPr>
          <p:cNvPr id="23" name="Grafik 22" descr="Männliches Profil Silhouette">
            <a:extLst>
              <a:ext uri="{FF2B5EF4-FFF2-40B4-BE49-F238E27FC236}">
                <a16:creationId xmlns:a16="http://schemas.microsoft.com/office/drawing/2014/main" id="{299E8B2B-C5EF-E54F-87BE-AAD1FAE0F5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0877" y="3685225"/>
            <a:ext cx="802860" cy="802860"/>
          </a:xfrm>
          <a:prstGeom prst="rect">
            <a:avLst/>
          </a:prstGeom>
        </p:spPr>
      </p:pic>
      <p:pic>
        <p:nvPicPr>
          <p:cNvPr id="25" name="Grafik 24" descr="Männliches Profil mit einfarbiger Füllung">
            <a:extLst>
              <a:ext uri="{FF2B5EF4-FFF2-40B4-BE49-F238E27FC236}">
                <a16:creationId xmlns:a16="http://schemas.microsoft.com/office/drawing/2014/main" id="{98C77463-296F-E847-9E9D-AA4AAA7342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5107" y="2359857"/>
            <a:ext cx="914400" cy="914400"/>
          </a:xfrm>
          <a:prstGeom prst="rect">
            <a:avLst/>
          </a:prstGeom>
        </p:spPr>
      </p:pic>
      <p:pic>
        <p:nvPicPr>
          <p:cNvPr id="26" name="Grafik 25" descr="Männliches Profil mit einfarbiger Füllung">
            <a:extLst>
              <a:ext uri="{FF2B5EF4-FFF2-40B4-BE49-F238E27FC236}">
                <a16:creationId xmlns:a16="http://schemas.microsoft.com/office/drawing/2014/main" id="{E4D92C16-EC0C-D94E-8744-E55F992E5F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5107" y="4899053"/>
            <a:ext cx="914400" cy="914400"/>
          </a:xfrm>
          <a:prstGeom prst="rect">
            <a:avLst/>
          </a:prstGeom>
        </p:spPr>
      </p:pic>
      <p:sp>
        <p:nvSpPr>
          <p:cNvPr id="27" name="Rechteck 26">
            <a:extLst>
              <a:ext uri="{FF2B5EF4-FFF2-40B4-BE49-F238E27FC236}">
                <a16:creationId xmlns:a16="http://schemas.microsoft.com/office/drawing/2014/main" id="{FBC0F7DE-4835-BD46-9D9E-38DDCBF9FCEF}"/>
              </a:ext>
            </a:extLst>
          </p:cNvPr>
          <p:cNvSpPr/>
          <p:nvPr/>
        </p:nvSpPr>
        <p:spPr>
          <a:xfrm>
            <a:off x="2067634" y="1241003"/>
            <a:ext cx="5957250" cy="1015663"/>
          </a:xfrm>
          <a:prstGeom prst="rect">
            <a:avLst/>
          </a:prstGeom>
        </p:spPr>
        <p:txBody>
          <a:bodyPr wrap="square">
            <a:spAutoFit/>
          </a:bodyPr>
          <a:lstStyle/>
          <a:p>
            <a:r>
              <a:rPr lang="en-US" sz="2000" b="1" dirty="0">
                <a:solidFill>
                  <a:srgbClr val="001B51"/>
                </a:solidFill>
                <a:latin typeface="Helvetica"/>
                <a:cs typeface="Helvetica"/>
              </a:rPr>
              <a:t>„</a:t>
            </a:r>
            <a:r>
              <a:rPr lang="en-US" sz="2000" b="1" dirty="0" err="1">
                <a:solidFill>
                  <a:srgbClr val="001B51"/>
                </a:solidFill>
                <a:latin typeface="Helvetica"/>
                <a:cs typeface="Helvetica"/>
              </a:rPr>
              <a:t>Im</a:t>
            </a:r>
            <a:r>
              <a:rPr lang="en-US" sz="2000" b="1" dirty="0">
                <a:solidFill>
                  <a:srgbClr val="001B51"/>
                </a:solidFill>
                <a:latin typeface="Helvetica"/>
                <a:cs typeface="Helvetica"/>
              </a:rPr>
              <a:t> </a:t>
            </a:r>
            <a:r>
              <a:rPr lang="en-US" sz="2000" b="1" dirty="0" err="1">
                <a:solidFill>
                  <a:srgbClr val="001B51"/>
                </a:solidFill>
                <a:latin typeface="Helvetica"/>
                <a:cs typeface="Helvetica"/>
              </a:rPr>
              <a:t>Grundgesetz</a:t>
            </a:r>
            <a:r>
              <a:rPr lang="en-US" sz="2000" b="1" dirty="0">
                <a:solidFill>
                  <a:srgbClr val="001B51"/>
                </a:solidFill>
                <a:latin typeface="Helvetica"/>
                <a:cs typeface="Helvetica"/>
              </a:rPr>
              <a:t> </a:t>
            </a:r>
            <a:r>
              <a:rPr lang="en-US" sz="2000" b="1" dirty="0" err="1">
                <a:solidFill>
                  <a:srgbClr val="001B51"/>
                </a:solidFill>
                <a:latin typeface="Helvetica"/>
                <a:cs typeface="Helvetica"/>
              </a:rPr>
              <a:t>ist</a:t>
            </a:r>
            <a:r>
              <a:rPr lang="en-US" sz="2000" b="1" dirty="0">
                <a:solidFill>
                  <a:srgbClr val="001B51"/>
                </a:solidFill>
                <a:latin typeface="Helvetica"/>
                <a:cs typeface="Helvetica"/>
              </a:rPr>
              <a:t> </a:t>
            </a:r>
            <a:r>
              <a:rPr lang="en-US" sz="2000" b="1" dirty="0" err="1">
                <a:solidFill>
                  <a:srgbClr val="001B51"/>
                </a:solidFill>
                <a:latin typeface="Helvetica"/>
                <a:cs typeface="Helvetica"/>
              </a:rPr>
              <a:t>alles</a:t>
            </a:r>
            <a:r>
              <a:rPr lang="en-US" sz="2000" b="1" dirty="0">
                <a:solidFill>
                  <a:srgbClr val="001B51"/>
                </a:solidFill>
                <a:latin typeface="Helvetica"/>
                <a:cs typeface="Helvetica"/>
              </a:rPr>
              <a:t> </a:t>
            </a:r>
            <a:r>
              <a:rPr lang="en-US" sz="2000" b="1" dirty="0" err="1">
                <a:solidFill>
                  <a:srgbClr val="001B51"/>
                </a:solidFill>
                <a:latin typeface="Helvetica"/>
                <a:cs typeface="Helvetica"/>
              </a:rPr>
              <a:t>geregelt</a:t>
            </a:r>
            <a:r>
              <a:rPr lang="en-US" sz="2000" b="1" dirty="0">
                <a:solidFill>
                  <a:srgbClr val="001B51"/>
                </a:solidFill>
                <a:latin typeface="Helvetica"/>
                <a:cs typeface="Helvetica"/>
              </a:rPr>
              <a:t> und es </a:t>
            </a:r>
            <a:r>
              <a:rPr lang="en-US" sz="2000" b="1" dirty="0" err="1">
                <a:solidFill>
                  <a:srgbClr val="001B51"/>
                </a:solidFill>
                <a:latin typeface="Helvetica"/>
                <a:cs typeface="Helvetica"/>
              </a:rPr>
              <a:t>gibt</a:t>
            </a:r>
            <a:r>
              <a:rPr lang="en-US" sz="2000" b="1" dirty="0">
                <a:solidFill>
                  <a:srgbClr val="001B51"/>
                </a:solidFill>
                <a:latin typeface="Helvetica"/>
                <a:cs typeface="Helvetica"/>
              </a:rPr>
              <a:t> ja nun </a:t>
            </a:r>
            <a:r>
              <a:rPr lang="en-US" sz="2000" b="1" dirty="0" err="1">
                <a:solidFill>
                  <a:srgbClr val="001B51"/>
                </a:solidFill>
                <a:latin typeface="Helvetica"/>
                <a:cs typeface="Helvetica"/>
              </a:rPr>
              <a:t>wirklich</a:t>
            </a:r>
            <a:r>
              <a:rPr lang="en-US" sz="2000" b="1" dirty="0">
                <a:solidFill>
                  <a:srgbClr val="001B51"/>
                </a:solidFill>
                <a:latin typeface="Helvetica"/>
                <a:cs typeface="Helvetica"/>
              </a:rPr>
              <a:t> </a:t>
            </a:r>
            <a:r>
              <a:rPr lang="en-US" sz="2000" b="1" dirty="0" err="1">
                <a:solidFill>
                  <a:srgbClr val="001B51"/>
                </a:solidFill>
                <a:latin typeface="Helvetica"/>
                <a:cs typeface="Helvetica"/>
              </a:rPr>
              <a:t>genug</a:t>
            </a:r>
            <a:r>
              <a:rPr lang="en-US" sz="2000" b="1" dirty="0">
                <a:solidFill>
                  <a:srgbClr val="001B51"/>
                </a:solidFill>
                <a:latin typeface="Helvetica"/>
                <a:cs typeface="Helvetica"/>
              </a:rPr>
              <a:t> Frauen in </a:t>
            </a:r>
            <a:r>
              <a:rPr lang="en-US" sz="2000" b="1" dirty="0" err="1">
                <a:solidFill>
                  <a:srgbClr val="001B51"/>
                </a:solidFill>
                <a:latin typeface="Helvetica"/>
                <a:cs typeface="Helvetica"/>
              </a:rPr>
              <a:t>Führungspositionen</a:t>
            </a:r>
            <a:r>
              <a:rPr lang="en-US" sz="2000" b="1" dirty="0">
                <a:solidFill>
                  <a:srgbClr val="001B51"/>
                </a:solidFill>
                <a:latin typeface="Helvetica"/>
                <a:cs typeface="Helvetica"/>
              </a:rPr>
              <a:t>.</a:t>
            </a:r>
            <a:endParaRPr lang="de-DE" sz="2000" dirty="0"/>
          </a:p>
        </p:txBody>
      </p:sp>
    </p:spTree>
    <p:extLst>
      <p:ext uri="{BB962C8B-B14F-4D97-AF65-F5344CB8AC3E}">
        <p14:creationId xmlns:p14="http://schemas.microsoft.com/office/powerpoint/2010/main" val="609811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9626" y="2926807"/>
            <a:ext cx="8524375" cy="994172"/>
          </a:xfrm>
        </p:spPr>
        <p:txBody>
          <a:bodyPr>
            <a:noAutofit/>
          </a:bodyPr>
          <a:lstStyle/>
          <a:p>
            <a:pPr algn="l"/>
            <a:r>
              <a:rPr lang="en-US" sz="4000" b="1" dirty="0">
                <a:solidFill>
                  <a:srgbClr val="001B51"/>
                </a:solidFill>
                <a:latin typeface="Helvetica"/>
                <a:cs typeface="Helvetica"/>
              </a:rPr>
              <a:t>„Was </a:t>
            </a:r>
            <a:r>
              <a:rPr lang="en-US" sz="4000" b="1" dirty="0" err="1">
                <a:solidFill>
                  <a:srgbClr val="001B51"/>
                </a:solidFill>
                <a:latin typeface="Helvetica"/>
                <a:cs typeface="Helvetica"/>
              </a:rPr>
              <a:t>geht</a:t>
            </a:r>
            <a:r>
              <a:rPr lang="en-US" sz="4000" b="1" dirty="0">
                <a:solidFill>
                  <a:srgbClr val="001B51"/>
                </a:solidFill>
                <a:latin typeface="Helvetica"/>
                <a:cs typeface="Helvetica"/>
              </a:rPr>
              <a:t> </a:t>
            </a:r>
            <a:r>
              <a:rPr lang="en-US" sz="4000" b="1" dirty="0" err="1">
                <a:solidFill>
                  <a:srgbClr val="FF0000"/>
                </a:solidFill>
                <a:latin typeface="Helvetica"/>
                <a:cs typeface="Helvetica"/>
              </a:rPr>
              <a:t>mich</a:t>
            </a:r>
            <a:r>
              <a:rPr lang="en-US" sz="4000" b="1" dirty="0">
                <a:latin typeface="Helvetica"/>
                <a:cs typeface="Helvetica"/>
              </a:rPr>
              <a:t> </a:t>
            </a:r>
            <a:r>
              <a:rPr lang="en-US" sz="4000" b="1" dirty="0">
                <a:solidFill>
                  <a:srgbClr val="001B51"/>
                </a:solidFill>
                <a:latin typeface="Helvetica"/>
                <a:cs typeface="Helvetica"/>
              </a:rPr>
              <a:t>das an? Das </a:t>
            </a:r>
            <a:r>
              <a:rPr lang="en-US" sz="4000" b="1" dirty="0" err="1">
                <a:solidFill>
                  <a:srgbClr val="001B51"/>
                </a:solidFill>
                <a:latin typeface="Helvetica"/>
                <a:cs typeface="Helvetica"/>
              </a:rPr>
              <a:t>ist</a:t>
            </a:r>
            <a:r>
              <a:rPr lang="en-US" sz="4000" b="1" dirty="0">
                <a:solidFill>
                  <a:srgbClr val="001B51"/>
                </a:solidFill>
                <a:latin typeface="Helvetica"/>
                <a:cs typeface="Helvetica"/>
              </a:rPr>
              <a:t> </a:t>
            </a:r>
            <a:r>
              <a:rPr lang="en-US" sz="4000" b="1" dirty="0" err="1">
                <a:solidFill>
                  <a:srgbClr val="001B51"/>
                </a:solidFill>
                <a:latin typeface="Helvetica"/>
                <a:cs typeface="Helvetica"/>
              </a:rPr>
              <a:t>doch</a:t>
            </a:r>
            <a:r>
              <a:rPr lang="en-US" sz="4000" b="1" dirty="0">
                <a:solidFill>
                  <a:srgbClr val="001B51"/>
                </a:solidFill>
                <a:latin typeface="Helvetica"/>
                <a:cs typeface="Helvetica"/>
              </a:rPr>
              <a:t> </a:t>
            </a:r>
            <a:r>
              <a:rPr lang="en-US" sz="4000" b="1" dirty="0" err="1">
                <a:solidFill>
                  <a:srgbClr val="001B51"/>
                </a:solidFill>
                <a:latin typeface="Helvetica"/>
                <a:cs typeface="Helvetica"/>
              </a:rPr>
              <a:t>ein</a:t>
            </a:r>
            <a:r>
              <a:rPr lang="en-US" sz="4000" b="1" dirty="0">
                <a:solidFill>
                  <a:srgbClr val="001B51"/>
                </a:solidFill>
                <a:latin typeface="Helvetica"/>
                <a:cs typeface="Helvetica"/>
              </a:rPr>
              <a:t> </a:t>
            </a:r>
            <a:r>
              <a:rPr lang="en-US" sz="4000" b="1" dirty="0" err="1">
                <a:solidFill>
                  <a:srgbClr val="001B51"/>
                </a:solidFill>
                <a:latin typeface="Helvetica"/>
                <a:cs typeface="Helvetica"/>
              </a:rPr>
              <a:t>reines</a:t>
            </a:r>
            <a:r>
              <a:rPr lang="en-US" sz="4000" b="1" dirty="0">
                <a:solidFill>
                  <a:srgbClr val="001B51"/>
                </a:solidFill>
                <a:latin typeface="Helvetica"/>
                <a:cs typeface="Helvetica"/>
              </a:rPr>
              <a:t> </a:t>
            </a:r>
            <a:r>
              <a:rPr lang="en-US" sz="4000" b="1" dirty="0" err="1">
                <a:solidFill>
                  <a:srgbClr val="FF0000"/>
                </a:solidFill>
                <a:latin typeface="Helvetica"/>
                <a:cs typeface="Helvetica"/>
              </a:rPr>
              <a:t>Frauenthema</a:t>
            </a:r>
            <a:r>
              <a:rPr lang="en-US" sz="4000" b="1" dirty="0">
                <a:solidFill>
                  <a:srgbClr val="001B51"/>
                </a:solidFill>
                <a:latin typeface="Helvetica"/>
                <a:cs typeface="Helvetica"/>
              </a:rPr>
              <a:t>.“</a:t>
            </a:r>
          </a:p>
        </p:txBody>
      </p:sp>
      <p:sp>
        <p:nvSpPr>
          <p:cNvPr id="4" name="Textfeld 3">
            <a:extLst>
              <a:ext uri="{FF2B5EF4-FFF2-40B4-BE49-F238E27FC236}">
                <a16:creationId xmlns:a16="http://schemas.microsoft.com/office/drawing/2014/main" id="{BC77AF09-84A0-1045-9768-63A5A4D3B288}"/>
              </a:ext>
            </a:extLst>
          </p:cNvPr>
          <p:cNvSpPr txBox="1"/>
          <p:nvPr/>
        </p:nvSpPr>
        <p:spPr>
          <a:xfrm>
            <a:off x="682792" y="651354"/>
            <a:ext cx="1296319" cy="1631216"/>
          </a:xfrm>
          <a:prstGeom prst="rect">
            <a:avLst/>
          </a:prstGeom>
          <a:noFill/>
        </p:spPr>
        <p:txBody>
          <a:bodyPr wrap="square" rtlCol="0">
            <a:spAutoFit/>
          </a:bodyPr>
          <a:lstStyle/>
          <a:p>
            <a:r>
              <a:rPr lang="de-DE" sz="10000" dirty="0">
                <a:solidFill>
                  <a:srgbClr val="001B51"/>
                </a:solidFill>
                <a:latin typeface="Helvetica" pitchFamily="2" charset="0"/>
              </a:rPr>
              <a:t>II.</a:t>
            </a:r>
          </a:p>
        </p:txBody>
      </p:sp>
      <p:sp>
        <p:nvSpPr>
          <p:cNvPr id="5" name="Textfeld 4">
            <a:extLst>
              <a:ext uri="{FF2B5EF4-FFF2-40B4-BE49-F238E27FC236}">
                <a16:creationId xmlns:a16="http://schemas.microsoft.com/office/drawing/2014/main" id="{3BFEDDB0-25D6-1A4A-8DD7-A9659A13BF1B}"/>
              </a:ext>
            </a:extLst>
          </p:cNvPr>
          <p:cNvSpPr txBox="1"/>
          <p:nvPr/>
        </p:nvSpPr>
        <p:spPr>
          <a:xfrm>
            <a:off x="7543800" y="120749"/>
            <a:ext cx="1905000" cy="307777"/>
          </a:xfrm>
          <a:prstGeom prst="rect">
            <a:avLst/>
          </a:prstGeom>
          <a:noFill/>
        </p:spPr>
        <p:txBody>
          <a:bodyPr wrap="square" rtlCol="0">
            <a:spAutoFit/>
          </a:bodyPr>
          <a:lstStyle/>
          <a:p>
            <a:r>
              <a:rPr lang="de-DE" sz="1400" b="1" dirty="0">
                <a:solidFill>
                  <a:srgbClr val="001B51"/>
                </a:solidFill>
                <a:latin typeface="Helvetica" pitchFamily="2" charset="0"/>
              </a:rPr>
              <a:t>HERR &amp; SPEER</a:t>
            </a:r>
          </a:p>
        </p:txBody>
      </p:sp>
    </p:spTree>
    <p:extLst>
      <p:ext uri="{BB962C8B-B14F-4D97-AF65-F5344CB8AC3E}">
        <p14:creationId xmlns:p14="http://schemas.microsoft.com/office/powerpoint/2010/main" val="2138966563"/>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890FBDF5-B1AB-A344-9801-D56F5EBCC9FA}"/>
              </a:ext>
            </a:extLst>
          </p:cNvPr>
          <p:cNvSpPr txBox="1"/>
          <p:nvPr/>
        </p:nvSpPr>
        <p:spPr>
          <a:xfrm>
            <a:off x="7543800" y="120749"/>
            <a:ext cx="1905000" cy="307777"/>
          </a:xfrm>
          <a:prstGeom prst="rect">
            <a:avLst/>
          </a:prstGeom>
          <a:noFill/>
        </p:spPr>
        <p:txBody>
          <a:bodyPr wrap="square" rtlCol="0">
            <a:spAutoFit/>
          </a:bodyPr>
          <a:lstStyle/>
          <a:p>
            <a:r>
              <a:rPr lang="de-DE" sz="1400" b="1" dirty="0">
                <a:solidFill>
                  <a:srgbClr val="001B51"/>
                </a:solidFill>
                <a:latin typeface="Helvetica" pitchFamily="2" charset="0"/>
              </a:rPr>
              <a:t>HERR &amp; SPEER</a:t>
            </a:r>
          </a:p>
        </p:txBody>
      </p:sp>
      <p:sp>
        <p:nvSpPr>
          <p:cNvPr id="8" name="Rechteck 7">
            <a:extLst>
              <a:ext uri="{FF2B5EF4-FFF2-40B4-BE49-F238E27FC236}">
                <a16:creationId xmlns:a16="http://schemas.microsoft.com/office/drawing/2014/main" id="{0E75D3AD-E34B-DC49-AC3D-DD1E7F44054B}"/>
              </a:ext>
            </a:extLst>
          </p:cNvPr>
          <p:cNvSpPr/>
          <p:nvPr/>
        </p:nvSpPr>
        <p:spPr>
          <a:xfrm>
            <a:off x="2067635" y="1179478"/>
            <a:ext cx="6018663" cy="1015663"/>
          </a:xfrm>
          <a:prstGeom prst="rect">
            <a:avLst/>
          </a:prstGeom>
        </p:spPr>
        <p:txBody>
          <a:bodyPr wrap="square">
            <a:spAutoFit/>
          </a:bodyPr>
          <a:lstStyle/>
          <a:p>
            <a:r>
              <a:rPr lang="en-US" sz="2000" b="1" dirty="0">
                <a:solidFill>
                  <a:srgbClr val="001B51"/>
                </a:solidFill>
                <a:latin typeface="Helvetica"/>
                <a:cs typeface="Helvetica"/>
              </a:rPr>
              <a:t>„Ich </a:t>
            </a:r>
            <a:r>
              <a:rPr lang="en-US" sz="2000" b="1" dirty="0" err="1">
                <a:solidFill>
                  <a:srgbClr val="001B51"/>
                </a:solidFill>
                <a:latin typeface="Helvetica"/>
                <a:cs typeface="Helvetica"/>
              </a:rPr>
              <a:t>selbst</a:t>
            </a:r>
            <a:r>
              <a:rPr lang="en-US" sz="2000" b="1" dirty="0">
                <a:solidFill>
                  <a:srgbClr val="001B51"/>
                </a:solidFill>
                <a:latin typeface="Helvetica"/>
                <a:cs typeface="Helvetica"/>
              </a:rPr>
              <a:t> bin </a:t>
            </a:r>
            <a:r>
              <a:rPr lang="en-US" sz="2000" b="1" dirty="0" err="1">
                <a:solidFill>
                  <a:srgbClr val="001B51"/>
                </a:solidFill>
                <a:latin typeface="Helvetica"/>
                <a:cs typeface="Helvetica"/>
              </a:rPr>
              <a:t>doch</a:t>
            </a:r>
            <a:r>
              <a:rPr lang="en-US" sz="2000" b="1" dirty="0">
                <a:solidFill>
                  <a:srgbClr val="001B51"/>
                </a:solidFill>
                <a:latin typeface="Helvetica"/>
                <a:cs typeface="Helvetica"/>
              </a:rPr>
              <a:t> </a:t>
            </a:r>
            <a:r>
              <a:rPr lang="en-US" sz="2000" b="1" dirty="0" err="1">
                <a:solidFill>
                  <a:srgbClr val="001B51"/>
                </a:solidFill>
                <a:latin typeface="Helvetica"/>
                <a:cs typeface="Helvetica"/>
              </a:rPr>
              <a:t>kein</a:t>
            </a:r>
            <a:r>
              <a:rPr lang="en-US" sz="2000" b="1" dirty="0">
                <a:solidFill>
                  <a:srgbClr val="001B51"/>
                </a:solidFill>
                <a:latin typeface="Helvetica"/>
                <a:cs typeface="Helvetica"/>
              </a:rPr>
              <a:t> Sexist! </a:t>
            </a:r>
          </a:p>
          <a:p>
            <a:r>
              <a:rPr lang="en-US" sz="2000" b="1" dirty="0" err="1">
                <a:solidFill>
                  <a:srgbClr val="001B51"/>
                </a:solidFill>
                <a:latin typeface="Helvetica"/>
                <a:cs typeface="Helvetica"/>
              </a:rPr>
              <a:t>Warum</a:t>
            </a:r>
            <a:r>
              <a:rPr lang="en-US" sz="2000" b="1" dirty="0">
                <a:solidFill>
                  <a:srgbClr val="001B51"/>
                </a:solidFill>
                <a:latin typeface="Helvetica"/>
                <a:cs typeface="Helvetica"/>
              </a:rPr>
              <a:t> </a:t>
            </a:r>
            <a:r>
              <a:rPr lang="en-US" sz="2000" b="1" dirty="0" err="1">
                <a:solidFill>
                  <a:srgbClr val="001B51"/>
                </a:solidFill>
                <a:latin typeface="Helvetica"/>
                <a:cs typeface="Helvetica"/>
              </a:rPr>
              <a:t>sollte</a:t>
            </a:r>
            <a:r>
              <a:rPr lang="en-US" sz="2000" b="1" dirty="0">
                <a:solidFill>
                  <a:srgbClr val="001B51"/>
                </a:solidFill>
                <a:latin typeface="Helvetica"/>
                <a:cs typeface="Helvetica"/>
              </a:rPr>
              <a:t> ich </a:t>
            </a:r>
            <a:r>
              <a:rPr lang="en-US" sz="2000" b="1" dirty="0" err="1">
                <a:solidFill>
                  <a:srgbClr val="001B51"/>
                </a:solidFill>
                <a:latin typeface="Helvetica"/>
                <a:cs typeface="Helvetica"/>
              </a:rPr>
              <a:t>aktiv</a:t>
            </a:r>
            <a:r>
              <a:rPr lang="en-US" sz="2000" b="1" dirty="0">
                <a:solidFill>
                  <a:srgbClr val="001B51"/>
                </a:solidFill>
                <a:latin typeface="Helvetica"/>
                <a:cs typeface="Helvetica"/>
              </a:rPr>
              <a:t> </a:t>
            </a:r>
            <a:r>
              <a:rPr lang="en-US" sz="2000" b="1" dirty="0" err="1">
                <a:solidFill>
                  <a:srgbClr val="001B51"/>
                </a:solidFill>
                <a:latin typeface="Helvetica"/>
                <a:cs typeface="Helvetica"/>
              </a:rPr>
              <a:t>werden</a:t>
            </a:r>
            <a:r>
              <a:rPr lang="en-US" sz="2000" b="1" dirty="0">
                <a:solidFill>
                  <a:srgbClr val="001B51"/>
                </a:solidFill>
                <a:latin typeface="Helvetica"/>
                <a:cs typeface="Helvetica"/>
              </a:rPr>
              <a:t>?”</a:t>
            </a:r>
            <a:br>
              <a:rPr lang="en-US" sz="2000" b="1" dirty="0">
                <a:solidFill>
                  <a:srgbClr val="001B51"/>
                </a:solidFill>
                <a:latin typeface="Helvetica"/>
                <a:cs typeface="Helvetica"/>
              </a:rPr>
            </a:br>
            <a:endParaRPr lang="de-DE" sz="2000" dirty="0"/>
          </a:p>
        </p:txBody>
      </p:sp>
      <p:sp>
        <p:nvSpPr>
          <p:cNvPr id="13" name="Rechteck 12">
            <a:extLst>
              <a:ext uri="{FF2B5EF4-FFF2-40B4-BE49-F238E27FC236}">
                <a16:creationId xmlns:a16="http://schemas.microsoft.com/office/drawing/2014/main" id="{16728AC0-BD92-2240-89EE-1F3B0DF86BC3}"/>
              </a:ext>
            </a:extLst>
          </p:cNvPr>
          <p:cNvSpPr/>
          <p:nvPr/>
        </p:nvSpPr>
        <p:spPr>
          <a:xfrm>
            <a:off x="2067635" y="2545352"/>
            <a:ext cx="6181258" cy="707886"/>
          </a:xfrm>
          <a:prstGeom prst="rect">
            <a:avLst/>
          </a:prstGeom>
        </p:spPr>
        <p:txBody>
          <a:bodyPr wrap="square">
            <a:spAutoFit/>
          </a:bodyPr>
          <a:lstStyle/>
          <a:p>
            <a:r>
              <a:rPr lang="en-US" sz="2000" b="1" dirty="0">
                <a:solidFill>
                  <a:srgbClr val="001B51"/>
                </a:solidFill>
                <a:latin typeface="Helvetica"/>
                <a:cs typeface="Helvetica"/>
              </a:rPr>
              <a:t>„</a:t>
            </a:r>
            <a:r>
              <a:rPr lang="en-US" sz="2000" b="1" dirty="0" err="1">
                <a:solidFill>
                  <a:srgbClr val="001B51"/>
                </a:solidFill>
                <a:latin typeface="Helvetica"/>
                <a:cs typeface="Helvetica"/>
              </a:rPr>
              <a:t>Geschlechtergerechte</a:t>
            </a:r>
            <a:r>
              <a:rPr lang="en-US" sz="2000" b="1" dirty="0">
                <a:solidFill>
                  <a:srgbClr val="001B51"/>
                </a:solidFill>
                <a:latin typeface="Helvetica"/>
                <a:cs typeface="Helvetica"/>
              </a:rPr>
              <a:t> </a:t>
            </a:r>
            <a:r>
              <a:rPr lang="en-US" sz="2000" b="1" dirty="0" err="1">
                <a:solidFill>
                  <a:srgbClr val="001B51"/>
                </a:solidFill>
                <a:latin typeface="Helvetica"/>
                <a:cs typeface="Helvetica"/>
              </a:rPr>
              <a:t>Sprache</a:t>
            </a:r>
            <a:r>
              <a:rPr lang="en-US" sz="2000" b="1" dirty="0">
                <a:solidFill>
                  <a:srgbClr val="001B51"/>
                </a:solidFill>
                <a:latin typeface="Helvetica"/>
                <a:cs typeface="Helvetica"/>
              </a:rPr>
              <a:t>? Das </a:t>
            </a:r>
            <a:r>
              <a:rPr lang="en-US" sz="2000" b="1" dirty="0" err="1">
                <a:solidFill>
                  <a:srgbClr val="001B51"/>
                </a:solidFill>
                <a:latin typeface="Helvetica"/>
                <a:cs typeface="Helvetica"/>
              </a:rPr>
              <a:t>können</a:t>
            </a:r>
            <a:r>
              <a:rPr lang="en-US" sz="2000" b="1" dirty="0">
                <a:solidFill>
                  <a:srgbClr val="001B51"/>
                </a:solidFill>
                <a:latin typeface="Helvetica"/>
                <a:cs typeface="Helvetica"/>
              </a:rPr>
              <a:t> Frauen gerne </a:t>
            </a:r>
            <a:r>
              <a:rPr lang="en-US" sz="2000" b="1" dirty="0" err="1">
                <a:solidFill>
                  <a:srgbClr val="001B51"/>
                </a:solidFill>
                <a:latin typeface="Helvetica"/>
                <a:cs typeface="Helvetica"/>
              </a:rPr>
              <a:t>machen</a:t>
            </a:r>
            <a:r>
              <a:rPr lang="en-US" sz="2000" b="1" dirty="0">
                <a:solidFill>
                  <a:srgbClr val="001B51"/>
                </a:solidFill>
                <a:latin typeface="Helvetica"/>
                <a:cs typeface="Helvetica"/>
              </a:rPr>
              <a:t>. Ich </a:t>
            </a:r>
            <a:r>
              <a:rPr lang="en-US" sz="2000" b="1" dirty="0" err="1">
                <a:solidFill>
                  <a:srgbClr val="001B51"/>
                </a:solidFill>
                <a:latin typeface="Helvetica"/>
                <a:cs typeface="Helvetica"/>
              </a:rPr>
              <a:t>finde</a:t>
            </a:r>
            <a:r>
              <a:rPr lang="en-US" sz="2000" b="1" dirty="0">
                <a:solidFill>
                  <a:srgbClr val="001B51"/>
                </a:solidFill>
                <a:latin typeface="Helvetica"/>
                <a:cs typeface="Helvetica"/>
              </a:rPr>
              <a:t> es </a:t>
            </a:r>
            <a:r>
              <a:rPr lang="en-US" sz="2000" b="1" dirty="0" err="1">
                <a:solidFill>
                  <a:srgbClr val="001B51"/>
                </a:solidFill>
                <a:latin typeface="Helvetica"/>
                <a:cs typeface="Helvetica"/>
              </a:rPr>
              <a:t>unnötig</a:t>
            </a:r>
            <a:r>
              <a:rPr lang="en-US" sz="2000" b="1" dirty="0">
                <a:solidFill>
                  <a:srgbClr val="001B51"/>
                </a:solidFill>
                <a:latin typeface="Helvetica"/>
                <a:cs typeface="Helvetica"/>
              </a:rPr>
              <a:t>.”</a:t>
            </a:r>
            <a:endParaRPr lang="de-DE" sz="2000" dirty="0"/>
          </a:p>
        </p:txBody>
      </p:sp>
      <p:sp>
        <p:nvSpPr>
          <p:cNvPr id="15" name="Rechteck 14">
            <a:extLst>
              <a:ext uri="{FF2B5EF4-FFF2-40B4-BE49-F238E27FC236}">
                <a16:creationId xmlns:a16="http://schemas.microsoft.com/office/drawing/2014/main" id="{50D3A6F2-DB07-F244-990D-1B89559FA828}"/>
              </a:ext>
            </a:extLst>
          </p:cNvPr>
          <p:cNvSpPr/>
          <p:nvPr/>
        </p:nvSpPr>
        <p:spPr>
          <a:xfrm>
            <a:off x="2067634" y="3811292"/>
            <a:ext cx="6967183" cy="984885"/>
          </a:xfrm>
          <a:prstGeom prst="rect">
            <a:avLst/>
          </a:prstGeom>
        </p:spPr>
        <p:txBody>
          <a:bodyPr wrap="square">
            <a:spAutoFit/>
          </a:bodyPr>
          <a:lstStyle/>
          <a:p>
            <a:r>
              <a:rPr lang="en-US" sz="2000" b="1" dirty="0">
                <a:solidFill>
                  <a:srgbClr val="001B51"/>
                </a:solidFill>
                <a:latin typeface="Helvetica"/>
                <a:cs typeface="Helvetica"/>
              </a:rPr>
              <a:t>„</a:t>
            </a:r>
            <a:r>
              <a:rPr lang="en-US" sz="2000" b="1" dirty="0" err="1">
                <a:solidFill>
                  <a:srgbClr val="001B51"/>
                </a:solidFill>
                <a:latin typeface="Helvetica"/>
                <a:cs typeface="Helvetica"/>
              </a:rPr>
              <a:t>Feminismus</a:t>
            </a:r>
            <a:r>
              <a:rPr lang="en-US" sz="2000" b="1" dirty="0">
                <a:solidFill>
                  <a:srgbClr val="001B51"/>
                </a:solidFill>
                <a:latin typeface="Helvetica"/>
                <a:cs typeface="Helvetica"/>
              </a:rPr>
              <a:t> </a:t>
            </a:r>
            <a:r>
              <a:rPr lang="en-US" sz="2000" b="1" dirty="0" err="1">
                <a:solidFill>
                  <a:srgbClr val="001B51"/>
                </a:solidFill>
                <a:latin typeface="Helvetica"/>
                <a:cs typeface="Helvetica"/>
              </a:rPr>
              <a:t>ist</a:t>
            </a:r>
            <a:r>
              <a:rPr lang="en-US" sz="2000" b="1" dirty="0">
                <a:solidFill>
                  <a:srgbClr val="001B51"/>
                </a:solidFill>
                <a:latin typeface="Helvetica"/>
                <a:cs typeface="Helvetica"/>
              </a:rPr>
              <a:t> </a:t>
            </a:r>
            <a:r>
              <a:rPr lang="en-US" sz="2000" b="1" dirty="0" err="1">
                <a:solidFill>
                  <a:srgbClr val="001B51"/>
                </a:solidFill>
                <a:latin typeface="Helvetica"/>
                <a:cs typeface="Helvetica"/>
              </a:rPr>
              <a:t>nur</a:t>
            </a:r>
            <a:r>
              <a:rPr lang="en-US" sz="2000" b="1" dirty="0">
                <a:solidFill>
                  <a:srgbClr val="001B51"/>
                </a:solidFill>
                <a:latin typeface="Helvetica"/>
                <a:cs typeface="Helvetica"/>
              </a:rPr>
              <a:t> was </a:t>
            </a:r>
            <a:r>
              <a:rPr lang="en-US" sz="2000" b="1" dirty="0" err="1">
                <a:solidFill>
                  <a:srgbClr val="001B51"/>
                </a:solidFill>
                <a:latin typeface="Helvetica"/>
                <a:cs typeface="Helvetica"/>
              </a:rPr>
              <a:t>für</a:t>
            </a:r>
            <a:r>
              <a:rPr lang="en-US" sz="2000" b="1" dirty="0">
                <a:solidFill>
                  <a:srgbClr val="001B51"/>
                </a:solidFill>
                <a:latin typeface="Helvetica"/>
                <a:cs typeface="Helvetica"/>
              </a:rPr>
              <a:t> die Frauen, die </a:t>
            </a:r>
            <a:r>
              <a:rPr lang="en-US" sz="2000" b="1" dirty="0" err="1">
                <a:solidFill>
                  <a:srgbClr val="001B51"/>
                </a:solidFill>
                <a:latin typeface="Helvetica"/>
                <a:cs typeface="Helvetica"/>
              </a:rPr>
              <a:t>keinen</a:t>
            </a:r>
            <a:r>
              <a:rPr lang="en-US" sz="2000" b="1" dirty="0">
                <a:solidFill>
                  <a:srgbClr val="001B51"/>
                </a:solidFill>
                <a:latin typeface="Helvetica"/>
                <a:cs typeface="Helvetica"/>
              </a:rPr>
              <a:t> Mann </a:t>
            </a:r>
            <a:r>
              <a:rPr lang="en-US" sz="2000" b="1" dirty="0" err="1">
                <a:solidFill>
                  <a:srgbClr val="001B51"/>
                </a:solidFill>
                <a:latin typeface="Helvetica"/>
                <a:cs typeface="Helvetica"/>
              </a:rPr>
              <a:t>finden</a:t>
            </a:r>
            <a:r>
              <a:rPr lang="en-US" sz="2000" b="1" dirty="0">
                <a:solidFill>
                  <a:srgbClr val="001B51"/>
                </a:solidFill>
                <a:latin typeface="Helvetica"/>
                <a:cs typeface="Helvetica"/>
              </a:rPr>
              <a:t>, </a:t>
            </a:r>
            <a:r>
              <a:rPr lang="en-US" sz="2000" b="1" dirty="0" err="1">
                <a:solidFill>
                  <a:srgbClr val="001B51"/>
                </a:solidFill>
                <a:latin typeface="Helvetica"/>
                <a:cs typeface="Helvetica"/>
              </a:rPr>
              <a:t>weil</a:t>
            </a:r>
            <a:r>
              <a:rPr lang="en-US" sz="2000" b="1" dirty="0">
                <a:solidFill>
                  <a:srgbClr val="001B51"/>
                </a:solidFill>
                <a:latin typeface="Helvetica"/>
                <a:cs typeface="Helvetica"/>
              </a:rPr>
              <a:t> </a:t>
            </a:r>
            <a:r>
              <a:rPr lang="en-US" sz="2000" b="1" dirty="0" err="1">
                <a:solidFill>
                  <a:srgbClr val="001B51"/>
                </a:solidFill>
                <a:latin typeface="Helvetica"/>
                <a:cs typeface="Helvetica"/>
              </a:rPr>
              <a:t>sie</a:t>
            </a:r>
            <a:r>
              <a:rPr lang="en-US" sz="2000" b="1" dirty="0">
                <a:solidFill>
                  <a:srgbClr val="001B51"/>
                </a:solidFill>
                <a:latin typeface="Helvetica"/>
                <a:cs typeface="Helvetica"/>
              </a:rPr>
              <a:t> </a:t>
            </a:r>
            <a:r>
              <a:rPr lang="en-US" sz="2000" b="1" dirty="0" err="1">
                <a:solidFill>
                  <a:srgbClr val="001B51"/>
                </a:solidFill>
                <a:latin typeface="Helvetica"/>
                <a:cs typeface="Helvetica"/>
              </a:rPr>
              <a:t>nicht</a:t>
            </a:r>
            <a:r>
              <a:rPr lang="en-US" sz="2000" b="1" dirty="0">
                <a:solidFill>
                  <a:srgbClr val="001B51"/>
                </a:solidFill>
                <a:latin typeface="Helvetica"/>
                <a:cs typeface="Helvetica"/>
              </a:rPr>
              <a:t> gut </a:t>
            </a:r>
            <a:r>
              <a:rPr lang="en-US" sz="2000" b="1" dirty="0" err="1">
                <a:solidFill>
                  <a:srgbClr val="001B51"/>
                </a:solidFill>
                <a:latin typeface="Helvetica"/>
                <a:cs typeface="Helvetica"/>
              </a:rPr>
              <a:t>genug</a:t>
            </a:r>
            <a:r>
              <a:rPr lang="en-US" sz="2000" b="1" dirty="0">
                <a:solidFill>
                  <a:srgbClr val="001B51"/>
                </a:solidFill>
                <a:latin typeface="Helvetica"/>
                <a:cs typeface="Helvetica"/>
              </a:rPr>
              <a:t> </a:t>
            </a:r>
            <a:r>
              <a:rPr lang="en-US" sz="2000" b="1" dirty="0" err="1">
                <a:solidFill>
                  <a:srgbClr val="001B51"/>
                </a:solidFill>
                <a:latin typeface="Helvetica"/>
                <a:cs typeface="Helvetica"/>
              </a:rPr>
              <a:t>aussehen</a:t>
            </a:r>
            <a:r>
              <a:rPr lang="en-US" sz="2000" b="1" dirty="0">
                <a:solidFill>
                  <a:srgbClr val="001B51"/>
                </a:solidFill>
                <a:latin typeface="Helvetica"/>
                <a:cs typeface="Helvetica"/>
              </a:rPr>
              <a:t>.”</a:t>
            </a:r>
            <a:br>
              <a:rPr lang="en-US" b="1" dirty="0">
                <a:solidFill>
                  <a:srgbClr val="001B51"/>
                </a:solidFill>
                <a:latin typeface="Helvetica"/>
                <a:cs typeface="Helvetica"/>
              </a:rPr>
            </a:br>
            <a:endParaRPr lang="de-DE" dirty="0"/>
          </a:p>
        </p:txBody>
      </p:sp>
      <p:sp>
        <p:nvSpPr>
          <p:cNvPr id="17" name="Rechteck 16">
            <a:extLst>
              <a:ext uri="{FF2B5EF4-FFF2-40B4-BE49-F238E27FC236}">
                <a16:creationId xmlns:a16="http://schemas.microsoft.com/office/drawing/2014/main" id="{83014DB0-1ED5-F742-B689-0CDF0174ED5D}"/>
              </a:ext>
            </a:extLst>
          </p:cNvPr>
          <p:cNvSpPr/>
          <p:nvPr/>
        </p:nvSpPr>
        <p:spPr>
          <a:xfrm>
            <a:off x="2067635" y="5002310"/>
            <a:ext cx="6748818" cy="1015663"/>
          </a:xfrm>
          <a:prstGeom prst="rect">
            <a:avLst/>
          </a:prstGeom>
        </p:spPr>
        <p:txBody>
          <a:bodyPr wrap="square">
            <a:spAutoFit/>
          </a:bodyPr>
          <a:lstStyle/>
          <a:p>
            <a:r>
              <a:rPr lang="en-US" sz="2000" b="1" dirty="0">
                <a:solidFill>
                  <a:srgbClr val="001B51"/>
                </a:solidFill>
                <a:latin typeface="Helvetica"/>
                <a:cs typeface="Helvetica"/>
              </a:rPr>
              <a:t>„Das </a:t>
            </a:r>
            <a:r>
              <a:rPr lang="en-US" sz="2000" b="1" dirty="0" err="1">
                <a:solidFill>
                  <a:srgbClr val="001B51"/>
                </a:solidFill>
                <a:latin typeface="Helvetica"/>
                <a:cs typeface="Helvetica"/>
              </a:rPr>
              <a:t>Thema</a:t>
            </a:r>
            <a:r>
              <a:rPr lang="en-US" sz="2000" b="1" dirty="0">
                <a:solidFill>
                  <a:srgbClr val="001B51"/>
                </a:solidFill>
                <a:latin typeface="Helvetica"/>
                <a:cs typeface="Helvetica"/>
              </a:rPr>
              <a:t> </a:t>
            </a:r>
            <a:r>
              <a:rPr lang="en-US" sz="2000" b="1" dirty="0" err="1">
                <a:solidFill>
                  <a:srgbClr val="001B51"/>
                </a:solidFill>
                <a:latin typeface="Helvetica"/>
                <a:cs typeface="Helvetica"/>
              </a:rPr>
              <a:t>ist</a:t>
            </a:r>
            <a:r>
              <a:rPr lang="en-US" sz="2000" b="1" dirty="0">
                <a:solidFill>
                  <a:srgbClr val="001B51"/>
                </a:solidFill>
                <a:latin typeface="Helvetica"/>
                <a:cs typeface="Helvetica"/>
              </a:rPr>
              <a:t> </a:t>
            </a:r>
            <a:r>
              <a:rPr lang="en-US" sz="2000" b="1" dirty="0" err="1">
                <a:solidFill>
                  <a:srgbClr val="001B51"/>
                </a:solidFill>
                <a:latin typeface="Helvetica"/>
                <a:cs typeface="Helvetica"/>
              </a:rPr>
              <a:t>ein</a:t>
            </a:r>
            <a:r>
              <a:rPr lang="en-US" sz="2000" b="1" dirty="0">
                <a:solidFill>
                  <a:srgbClr val="001B51"/>
                </a:solidFill>
                <a:latin typeface="Helvetica"/>
                <a:cs typeface="Helvetica"/>
              </a:rPr>
              <a:t> </a:t>
            </a:r>
            <a:r>
              <a:rPr lang="en-US" sz="2000" b="1" dirty="0" err="1">
                <a:solidFill>
                  <a:srgbClr val="001B51"/>
                </a:solidFill>
                <a:latin typeface="Helvetica"/>
                <a:cs typeface="Helvetica"/>
              </a:rPr>
              <a:t>heißes</a:t>
            </a:r>
            <a:r>
              <a:rPr lang="en-US" sz="2000" b="1" dirty="0">
                <a:solidFill>
                  <a:srgbClr val="001B51"/>
                </a:solidFill>
                <a:latin typeface="Helvetica"/>
                <a:cs typeface="Helvetica"/>
              </a:rPr>
              <a:t> Eisen. Ich </a:t>
            </a:r>
            <a:r>
              <a:rPr lang="en-US" sz="2000" b="1" dirty="0" err="1">
                <a:solidFill>
                  <a:srgbClr val="001B51"/>
                </a:solidFill>
                <a:latin typeface="Helvetica"/>
                <a:cs typeface="Helvetica"/>
              </a:rPr>
              <a:t>bekomme</a:t>
            </a:r>
            <a:r>
              <a:rPr lang="en-US" sz="2000" b="1" dirty="0">
                <a:solidFill>
                  <a:srgbClr val="001B51"/>
                </a:solidFill>
                <a:latin typeface="Helvetica"/>
                <a:cs typeface="Helvetica"/>
              </a:rPr>
              <a:t> </a:t>
            </a:r>
            <a:r>
              <a:rPr lang="en-US" sz="2000" b="1" dirty="0" err="1">
                <a:solidFill>
                  <a:srgbClr val="001B51"/>
                </a:solidFill>
                <a:latin typeface="Helvetica"/>
                <a:cs typeface="Helvetica"/>
              </a:rPr>
              <a:t>nur</a:t>
            </a:r>
            <a:r>
              <a:rPr lang="en-US" sz="2000" b="1" dirty="0">
                <a:solidFill>
                  <a:srgbClr val="001B51"/>
                </a:solidFill>
                <a:latin typeface="Helvetica"/>
                <a:cs typeface="Helvetica"/>
              </a:rPr>
              <a:t> auf den </a:t>
            </a:r>
            <a:r>
              <a:rPr lang="en-US" sz="2000" b="1" dirty="0" err="1">
                <a:solidFill>
                  <a:srgbClr val="001B51"/>
                </a:solidFill>
                <a:latin typeface="Helvetica"/>
                <a:cs typeface="Helvetica"/>
              </a:rPr>
              <a:t>Deckel</a:t>
            </a:r>
            <a:r>
              <a:rPr lang="en-US" sz="2000" b="1" dirty="0">
                <a:solidFill>
                  <a:srgbClr val="001B51"/>
                </a:solidFill>
                <a:latin typeface="Helvetica"/>
                <a:cs typeface="Helvetica"/>
              </a:rPr>
              <a:t>, </a:t>
            </a:r>
            <a:r>
              <a:rPr lang="en-US" sz="2000" b="1" dirty="0" err="1">
                <a:solidFill>
                  <a:srgbClr val="001B51"/>
                </a:solidFill>
                <a:latin typeface="Helvetica"/>
                <a:cs typeface="Helvetica"/>
              </a:rPr>
              <a:t>wenn</a:t>
            </a:r>
            <a:r>
              <a:rPr lang="en-US" sz="2000" b="1" dirty="0">
                <a:solidFill>
                  <a:srgbClr val="001B51"/>
                </a:solidFill>
                <a:latin typeface="Helvetica"/>
                <a:cs typeface="Helvetica"/>
              </a:rPr>
              <a:t> ich was sage. Dann </a:t>
            </a:r>
            <a:r>
              <a:rPr lang="en-US" sz="2000" b="1" dirty="0" err="1">
                <a:solidFill>
                  <a:srgbClr val="001B51"/>
                </a:solidFill>
                <a:latin typeface="Helvetica"/>
                <a:cs typeface="Helvetica"/>
              </a:rPr>
              <a:t>lasse</a:t>
            </a:r>
            <a:r>
              <a:rPr lang="en-US" sz="2000" b="1" dirty="0">
                <a:solidFill>
                  <a:srgbClr val="001B51"/>
                </a:solidFill>
                <a:latin typeface="Helvetica"/>
                <a:cs typeface="Helvetica"/>
              </a:rPr>
              <a:t> ich es </a:t>
            </a:r>
            <a:r>
              <a:rPr lang="en-US" sz="2000" b="1" dirty="0" err="1">
                <a:solidFill>
                  <a:srgbClr val="001B51"/>
                </a:solidFill>
                <a:latin typeface="Helvetica"/>
                <a:cs typeface="Helvetica"/>
              </a:rPr>
              <a:t>lieber</a:t>
            </a:r>
            <a:r>
              <a:rPr lang="en-US" sz="2000" b="1" dirty="0">
                <a:solidFill>
                  <a:srgbClr val="001B51"/>
                </a:solidFill>
                <a:latin typeface="Helvetica"/>
                <a:cs typeface="Helvetica"/>
              </a:rPr>
              <a:t>.”</a:t>
            </a:r>
            <a:endParaRPr lang="de-DE" sz="2000" dirty="0"/>
          </a:p>
        </p:txBody>
      </p:sp>
      <p:pic>
        <p:nvPicPr>
          <p:cNvPr id="22" name="Grafik 21" descr="Männliches Profil Silhouette">
            <a:extLst>
              <a:ext uri="{FF2B5EF4-FFF2-40B4-BE49-F238E27FC236}">
                <a16:creationId xmlns:a16="http://schemas.microsoft.com/office/drawing/2014/main" id="{166A7F6C-7025-8E40-B9E9-252EE96470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0877" y="1146029"/>
            <a:ext cx="802860" cy="802860"/>
          </a:xfrm>
          <a:prstGeom prst="rect">
            <a:avLst/>
          </a:prstGeom>
        </p:spPr>
      </p:pic>
      <p:pic>
        <p:nvPicPr>
          <p:cNvPr id="23" name="Grafik 22" descr="Männliches Profil Silhouette">
            <a:extLst>
              <a:ext uri="{FF2B5EF4-FFF2-40B4-BE49-F238E27FC236}">
                <a16:creationId xmlns:a16="http://schemas.microsoft.com/office/drawing/2014/main" id="{299E8B2B-C5EF-E54F-87BE-AAD1FAE0F5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0877" y="3685225"/>
            <a:ext cx="802860" cy="802860"/>
          </a:xfrm>
          <a:prstGeom prst="rect">
            <a:avLst/>
          </a:prstGeom>
        </p:spPr>
      </p:pic>
      <p:pic>
        <p:nvPicPr>
          <p:cNvPr id="25" name="Grafik 24" descr="Männliches Profil mit einfarbiger Füllung">
            <a:extLst>
              <a:ext uri="{FF2B5EF4-FFF2-40B4-BE49-F238E27FC236}">
                <a16:creationId xmlns:a16="http://schemas.microsoft.com/office/drawing/2014/main" id="{98C77463-296F-E847-9E9D-AA4AAA7342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5107" y="2359857"/>
            <a:ext cx="914400" cy="914400"/>
          </a:xfrm>
          <a:prstGeom prst="rect">
            <a:avLst/>
          </a:prstGeom>
        </p:spPr>
      </p:pic>
      <p:pic>
        <p:nvPicPr>
          <p:cNvPr id="26" name="Grafik 25" descr="Männliches Profil mit einfarbiger Füllung">
            <a:extLst>
              <a:ext uri="{FF2B5EF4-FFF2-40B4-BE49-F238E27FC236}">
                <a16:creationId xmlns:a16="http://schemas.microsoft.com/office/drawing/2014/main" id="{E4D92C16-EC0C-D94E-8744-E55F992E5F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5107" y="4899053"/>
            <a:ext cx="914400" cy="914400"/>
          </a:xfrm>
          <a:prstGeom prst="rect">
            <a:avLst/>
          </a:prstGeom>
        </p:spPr>
      </p:pic>
    </p:spTree>
    <p:extLst>
      <p:ext uri="{BB962C8B-B14F-4D97-AF65-F5344CB8AC3E}">
        <p14:creationId xmlns:p14="http://schemas.microsoft.com/office/powerpoint/2010/main" val="592627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4544" y="2935831"/>
            <a:ext cx="8609456" cy="994172"/>
          </a:xfrm>
        </p:spPr>
        <p:txBody>
          <a:bodyPr>
            <a:noAutofit/>
          </a:bodyPr>
          <a:lstStyle/>
          <a:p>
            <a:pPr algn="l"/>
            <a:r>
              <a:rPr lang="en-US" sz="4000" b="1" dirty="0">
                <a:solidFill>
                  <a:srgbClr val="001B51"/>
                </a:solidFill>
                <a:latin typeface="Helvetica"/>
                <a:cs typeface="Helvetica"/>
              </a:rPr>
              <a:t>„Es </a:t>
            </a:r>
            <a:r>
              <a:rPr lang="en-US" sz="4000" b="1" dirty="0" err="1">
                <a:solidFill>
                  <a:srgbClr val="001B51"/>
                </a:solidFill>
                <a:latin typeface="Helvetica"/>
                <a:cs typeface="Helvetica"/>
              </a:rPr>
              <a:t>gibt</a:t>
            </a:r>
            <a:r>
              <a:rPr lang="en-US" sz="4000" b="1" dirty="0">
                <a:solidFill>
                  <a:srgbClr val="001B51"/>
                </a:solidFill>
                <a:latin typeface="Helvetica"/>
                <a:cs typeface="Helvetica"/>
              </a:rPr>
              <a:t> </a:t>
            </a:r>
            <a:r>
              <a:rPr lang="en-US" sz="4000" b="1" dirty="0" err="1">
                <a:solidFill>
                  <a:srgbClr val="001B51"/>
                </a:solidFill>
                <a:latin typeface="Helvetica"/>
                <a:cs typeface="Helvetica"/>
              </a:rPr>
              <a:t>doch</a:t>
            </a:r>
            <a:r>
              <a:rPr lang="en-US" sz="4000" b="1" dirty="0">
                <a:solidFill>
                  <a:srgbClr val="001B51"/>
                </a:solidFill>
                <a:latin typeface="Helvetica"/>
                <a:cs typeface="Helvetica"/>
              </a:rPr>
              <a:t> </a:t>
            </a:r>
            <a:r>
              <a:rPr lang="en-US" sz="4000" b="1" dirty="0" err="1">
                <a:solidFill>
                  <a:srgbClr val="001B51"/>
                </a:solidFill>
                <a:latin typeface="Helvetica"/>
                <a:cs typeface="Helvetica"/>
              </a:rPr>
              <a:t>wirklich</a:t>
            </a:r>
            <a:r>
              <a:rPr lang="en-US" sz="4000" b="1" dirty="0">
                <a:solidFill>
                  <a:srgbClr val="001B51"/>
                </a:solidFill>
                <a:latin typeface="Helvetica"/>
                <a:cs typeface="Helvetica"/>
              </a:rPr>
              <a:t> </a:t>
            </a:r>
            <a:r>
              <a:rPr lang="en-US" sz="4000" b="1" dirty="0" err="1">
                <a:solidFill>
                  <a:srgbClr val="001B51"/>
                </a:solidFill>
                <a:latin typeface="Helvetica"/>
                <a:cs typeface="Helvetica"/>
              </a:rPr>
              <a:t>größere</a:t>
            </a:r>
            <a:r>
              <a:rPr lang="en-US" sz="4000" b="1" dirty="0">
                <a:solidFill>
                  <a:srgbClr val="001B51"/>
                </a:solidFill>
                <a:latin typeface="Helvetica"/>
                <a:cs typeface="Helvetica"/>
              </a:rPr>
              <a:t> und </a:t>
            </a:r>
            <a:r>
              <a:rPr lang="en-US" sz="4000" b="1" dirty="0" err="1">
                <a:solidFill>
                  <a:srgbClr val="FF0000"/>
                </a:solidFill>
                <a:latin typeface="Helvetica"/>
                <a:cs typeface="Helvetica"/>
              </a:rPr>
              <a:t>wichtigere</a:t>
            </a:r>
            <a:r>
              <a:rPr lang="en-US" sz="4000" b="1" dirty="0">
                <a:latin typeface="Helvetica"/>
                <a:cs typeface="Helvetica"/>
              </a:rPr>
              <a:t> </a:t>
            </a:r>
            <a:r>
              <a:rPr lang="en-US" sz="4000" b="1" dirty="0" err="1">
                <a:solidFill>
                  <a:srgbClr val="001B51"/>
                </a:solidFill>
                <a:latin typeface="Helvetica"/>
                <a:cs typeface="Helvetica"/>
              </a:rPr>
              <a:t>Probleme</a:t>
            </a:r>
            <a:r>
              <a:rPr lang="en-US" sz="4000" b="1" dirty="0">
                <a:solidFill>
                  <a:srgbClr val="001B51"/>
                </a:solidFill>
                <a:latin typeface="Helvetica"/>
                <a:cs typeface="Helvetica"/>
              </a:rPr>
              <a:t>.“</a:t>
            </a:r>
          </a:p>
        </p:txBody>
      </p:sp>
      <p:sp>
        <p:nvSpPr>
          <p:cNvPr id="3" name="Textfeld 2">
            <a:extLst>
              <a:ext uri="{FF2B5EF4-FFF2-40B4-BE49-F238E27FC236}">
                <a16:creationId xmlns:a16="http://schemas.microsoft.com/office/drawing/2014/main" id="{5DA36B60-7C1B-6241-8A51-2CFF79D58613}"/>
              </a:ext>
            </a:extLst>
          </p:cNvPr>
          <p:cNvSpPr txBox="1"/>
          <p:nvPr/>
        </p:nvSpPr>
        <p:spPr>
          <a:xfrm>
            <a:off x="682792" y="651354"/>
            <a:ext cx="2075648" cy="1631216"/>
          </a:xfrm>
          <a:prstGeom prst="rect">
            <a:avLst/>
          </a:prstGeom>
          <a:noFill/>
        </p:spPr>
        <p:txBody>
          <a:bodyPr wrap="square" rtlCol="0">
            <a:spAutoFit/>
          </a:bodyPr>
          <a:lstStyle/>
          <a:p>
            <a:r>
              <a:rPr lang="de-DE" sz="10000" dirty="0">
                <a:solidFill>
                  <a:srgbClr val="001B51"/>
                </a:solidFill>
                <a:latin typeface="Helvetica" pitchFamily="2" charset="0"/>
              </a:rPr>
              <a:t>III.</a:t>
            </a:r>
          </a:p>
        </p:txBody>
      </p:sp>
      <p:sp>
        <p:nvSpPr>
          <p:cNvPr id="4" name="Textfeld 3">
            <a:extLst>
              <a:ext uri="{FF2B5EF4-FFF2-40B4-BE49-F238E27FC236}">
                <a16:creationId xmlns:a16="http://schemas.microsoft.com/office/drawing/2014/main" id="{AF6EC792-0D4B-6349-A9AC-406EBFD98681}"/>
              </a:ext>
            </a:extLst>
          </p:cNvPr>
          <p:cNvSpPr txBox="1"/>
          <p:nvPr/>
        </p:nvSpPr>
        <p:spPr>
          <a:xfrm>
            <a:off x="7543800" y="120749"/>
            <a:ext cx="1905000" cy="307777"/>
          </a:xfrm>
          <a:prstGeom prst="rect">
            <a:avLst/>
          </a:prstGeom>
          <a:noFill/>
        </p:spPr>
        <p:txBody>
          <a:bodyPr wrap="square" rtlCol="0">
            <a:spAutoFit/>
          </a:bodyPr>
          <a:lstStyle/>
          <a:p>
            <a:r>
              <a:rPr lang="de-DE" sz="1400" b="1" dirty="0">
                <a:solidFill>
                  <a:srgbClr val="001B51"/>
                </a:solidFill>
                <a:latin typeface="Helvetica" pitchFamily="2" charset="0"/>
              </a:rPr>
              <a:t>HERR &amp; SPEER</a:t>
            </a:r>
          </a:p>
        </p:txBody>
      </p:sp>
    </p:spTree>
    <p:extLst>
      <p:ext uri="{BB962C8B-B14F-4D97-AF65-F5344CB8AC3E}">
        <p14:creationId xmlns:p14="http://schemas.microsoft.com/office/powerpoint/2010/main" val="2903002935"/>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890FBDF5-B1AB-A344-9801-D56F5EBCC9FA}"/>
              </a:ext>
            </a:extLst>
          </p:cNvPr>
          <p:cNvSpPr txBox="1"/>
          <p:nvPr/>
        </p:nvSpPr>
        <p:spPr>
          <a:xfrm>
            <a:off x="7543800" y="120749"/>
            <a:ext cx="1905000" cy="307777"/>
          </a:xfrm>
          <a:prstGeom prst="rect">
            <a:avLst/>
          </a:prstGeom>
          <a:noFill/>
        </p:spPr>
        <p:txBody>
          <a:bodyPr wrap="square" rtlCol="0">
            <a:spAutoFit/>
          </a:bodyPr>
          <a:lstStyle/>
          <a:p>
            <a:r>
              <a:rPr lang="de-DE" sz="1400" b="1" dirty="0">
                <a:solidFill>
                  <a:srgbClr val="001B51"/>
                </a:solidFill>
                <a:latin typeface="Helvetica" pitchFamily="2" charset="0"/>
              </a:rPr>
              <a:t>HERR &amp; SPEER</a:t>
            </a:r>
          </a:p>
        </p:txBody>
      </p:sp>
      <p:sp>
        <p:nvSpPr>
          <p:cNvPr id="8" name="Rechteck 7">
            <a:extLst>
              <a:ext uri="{FF2B5EF4-FFF2-40B4-BE49-F238E27FC236}">
                <a16:creationId xmlns:a16="http://schemas.microsoft.com/office/drawing/2014/main" id="{0E75D3AD-E34B-DC49-AC3D-DD1E7F44054B}"/>
              </a:ext>
            </a:extLst>
          </p:cNvPr>
          <p:cNvSpPr/>
          <p:nvPr/>
        </p:nvSpPr>
        <p:spPr>
          <a:xfrm>
            <a:off x="2067635" y="1179478"/>
            <a:ext cx="6967182" cy="1323439"/>
          </a:xfrm>
          <a:prstGeom prst="rect">
            <a:avLst/>
          </a:prstGeom>
        </p:spPr>
        <p:txBody>
          <a:bodyPr wrap="square">
            <a:spAutoFit/>
          </a:bodyPr>
          <a:lstStyle/>
          <a:p>
            <a:r>
              <a:rPr lang="en-US" sz="2000" b="1" dirty="0">
                <a:solidFill>
                  <a:srgbClr val="001B51"/>
                </a:solidFill>
                <a:latin typeface="Helvetica"/>
                <a:cs typeface="Helvetica"/>
              </a:rPr>
              <a:t>„</a:t>
            </a:r>
            <a:r>
              <a:rPr lang="en-US" sz="2000" b="1" dirty="0" err="1">
                <a:solidFill>
                  <a:srgbClr val="001B51"/>
                </a:solidFill>
                <a:latin typeface="Helvetica"/>
                <a:cs typeface="Helvetica"/>
              </a:rPr>
              <a:t>Gerechtigkeit</a:t>
            </a:r>
            <a:r>
              <a:rPr lang="en-US" sz="2000" b="1" dirty="0">
                <a:solidFill>
                  <a:srgbClr val="001B51"/>
                </a:solidFill>
                <a:latin typeface="Helvetica"/>
                <a:cs typeface="Helvetica"/>
              </a:rPr>
              <a:t> </a:t>
            </a:r>
            <a:r>
              <a:rPr lang="en-US" sz="2000" b="1" dirty="0" err="1">
                <a:solidFill>
                  <a:srgbClr val="001B51"/>
                </a:solidFill>
                <a:latin typeface="Helvetica"/>
                <a:cs typeface="Helvetica"/>
              </a:rPr>
              <a:t>ist</a:t>
            </a:r>
            <a:r>
              <a:rPr lang="en-US" sz="2000" b="1" dirty="0">
                <a:solidFill>
                  <a:srgbClr val="001B51"/>
                </a:solidFill>
                <a:latin typeface="Helvetica"/>
                <a:cs typeface="Helvetica"/>
              </a:rPr>
              <a:t> </a:t>
            </a:r>
            <a:r>
              <a:rPr lang="en-US" sz="2000" b="1" dirty="0" err="1">
                <a:solidFill>
                  <a:srgbClr val="001B51"/>
                </a:solidFill>
                <a:latin typeface="Helvetica"/>
                <a:cs typeface="Helvetica"/>
              </a:rPr>
              <a:t>wichtig</a:t>
            </a:r>
            <a:r>
              <a:rPr lang="en-US" sz="2000" b="1" dirty="0">
                <a:solidFill>
                  <a:srgbClr val="001B51"/>
                </a:solidFill>
                <a:latin typeface="Helvetica"/>
                <a:cs typeface="Helvetica"/>
              </a:rPr>
              <a:t>, </a:t>
            </a:r>
            <a:r>
              <a:rPr lang="en-US" sz="2000" b="1" dirty="0" err="1">
                <a:solidFill>
                  <a:srgbClr val="001B51"/>
                </a:solidFill>
                <a:latin typeface="Helvetica"/>
                <a:cs typeface="Helvetica"/>
              </a:rPr>
              <a:t>aber</a:t>
            </a:r>
            <a:r>
              <a:rPr lang="en-US" sz="2000" b="1" dirty="0">
                <a:solidFill>
                  <a:srgbClr val="001B51"/>
                </a:solidFill>
                <a:latin typeface="Helvetica"/>
                <a:cs typeface="Helvetica"/>
              </a:rPr>
              <a:t> </a:t>
            </a:r>
            <a:r>
              <a:rPr lang="en-US" sz="2000" b="1" dirty="0" err="1">
                <a:solidFill>
                  <a:srgbClr val="001B51"/>
                </a:solidFill>
                <a:latin typeface="Helvetica"/>
                <a:cs typeface="Helvetica"/>
              </a:rPr>
              <a:t>wir</a:t>
            </a:r>
            <a:r>
              <a:rPr lang="en-US" sz="2000" b="1" dirty="0">
                <a:solidFill>
                  <a:srgbClr val="001B51"/>
                </a:solidFill>
                <a:latin typeface="Helvetica"/>
                <a:cs typeface="Helvetica"/>
              </a:rPr>
              <a:t> </a:t>
            </a:r>
            <a:r>
              <a:rPr lang="en-US" sz="2000" b="1" dirty="0" err="1">
                <a:solidFill>
                  <a:srgbClr val="001B51"/>
                </a:solidFill>
                <a:latin typeface="Helvetica"/>
                <a:cs typeface="Helvetica"/>
              </a:rPr>
              <a:t>investieren</a:t>
            </a:r>
            <a:r>
              <a:rPr lang="en-US" sz="2000" b="1" dirty="0">
                <a:solidFill>
                  <a:srgbClr val="001B51"/>
                </a:solidFill>
                <a:latin typeface="Helvetica"/>
                <a:cs typeface="Helvetica"/>
              </a:rPr>
              <a:t> </a:t>
            </a:r>
            <a:r>
              <a:rPr lang="en-US" sz="2000" b="1" dirty="0" err="1">
                <a:solidFill>
                  <a:srgbClr val="001B51"/>
                </a:solidFill>
                <a:latin typeface="Helvetica"/>
                <a:cs typeface="Helvetica"/>
              </a:rPr>
              <a:t>unser</a:t>
            </a:r>
            <a:r>
              <a:rPr lang="en-US" sz="2000" b="1" dirty="0">
                <a:solidFill>
                  <a:srgbClr val="001B51"/>
                </a:solidFill>
                <a:latin typeface="Helvetica"/>
                <a:cs typeface="Helvetica"/>
              </a:rPr>
              <a:t> Geld </a:t>
            </a:r>
            <a:r>
              <a:rPr lang="en-US" sz="2000" b="1" dirty="0" err="1">
                <a:solidFill>
                  <a:srgbClr val="001B51"/>
                </a:solidFill>
                <a:latin typeface="Helvetica"/>
                <a:cs typeface="Helvetica"/>
              </a:rPr>
              <a:t>lieber</a:t>
            </a:r>
            <a:r>
              <a:rPr lang="en-US" sz="2000" b="1" dirty="0">
                <a:solidFill>
                  <a:srgbClr val="001B51"/>
                </a:solidFill>
                <a:latin typeface="Helvetica"/>
                <a:cs typeface="Helvetica"/>
              </a:rPr>
              <a:t> in </a:t>
            </a:r>
            <a:r>
              <a:rPr lang="en-US" sz="2000" b="1" dirty="0" err="1">
                <a:solidFill>
                  <a:srgbClr val="001B51"/>
                </a:solidFill>
                <a:latin typeface="Helvetica"/>
                <a:cs typeface="Helvetica"/>
              </a:rPr>
              <a:t>Wichtigeres</a:t>
            </a:r>
            <a:r>
              <a:rPr lang="en-US" sz="2000" b="1" dirty="0">
                <a:solidFill>
                  <a:srgbClr val="001B51"/>
                </a:solidFill>
                <a:latin typeface="Helvetica"/>
                <a:cs typeface="Helvetica"/>
              </a:rPr>
              <a:t> </a:t>
            </a:r>
            <a:r>
              <a:rPr lang="en-US" sz="2000" b="1" dirty="0" err="1">
                <a:solidFill>
                  <a:srgbClr val="001B51"/>
                </a:solidFill>
                <a:latin typeface="Helvetica"/>
                <a:cs typeface="Helvetica"/>
              </a:rPr>
              <a:t>als</a:t>
            </a:r>
            <a:r>
              <a:rPr lang="en-US" sz="2000" b="1" dirty="0">
                <a:solidFill>
                  <a:srgbClr val="001B51"/>
                </a:solidFill>
                <a:latin typeface="Helvetica"/>
                <a:cs typeface="Helvetica"/>
              </a:rPr>
              <a:t> die </a:t>
            </a:r>
            <a:r>
              <a:rPr lang="en-US" sz="2000" b="1" dirty="0" err="1">
                <a:solidFill>
                  <a:srgbClr val="001B51"/>
                </a:solidFill>
                <a:latin typeface="Helvetica"/>
                <a:cs typeface="Helvetica"/>
              </a:rPr>
              <a:t>Änderung</a:t>
            </a:r>
            <a:r>
              <a:rPr lang="en-US" sz="2000" b="1" dirty="0">
                <a:solidFill>
                  <a:srgbClr val="001B51"/>
                </a:solidFill>
                <a:latin typeface="Helvetica"/>
                <a:cs typeface="Helvetica"/>
              </a:rPr>
              <a:t> von </a:t>
            </a:r>
            <a:r>
              <a:rPr lang="en-US" sz="2000" b="1" dirty="0" err="1">
                <a:solidFill>
                  <a:srgbClr val="001B51"/>
                </a:solidFill>
                <a:latin typeface="Helvetica"/>
                <a:cs typeface="Helvetica"/>
              </a:rPr>
              <a:t>Beschriftungen</a:t>
            </a:r>
            <a:r>
              <a:rPr lang="en-US" sz="2000" b="1" dirty="0">
                <a:solidFill>
                  <a:srgbClr val="001B51"/>
                </a:solidFill>
                <a:latin typeface="Helvetica"/>
                <a:cs typeface="Helvetica"/>
              </a:rPr>
              <a:t> </a:t>
            </a:r>
            <a:r>
              <a:rPr lang="en-US" sz="2000" b="1" dirty="0" err="1">
                <a:solidFill>
                  <a:srgbClr val="001B51"/>
                </a:solidFill>
                <a:latin typeface="Helvetica"/>
                <a:cs typeface="Helvetica"/>
              </a:rPr>
              <a:t>oder</a:t>
            </a:r>
            <a:r>
              <a:rPr lang="en-US" sz="2000" b="1" dirty="0">
                <a:solidFill>
                  <a:srgbClr val="001B51"/>
                </a:solidFill>
                <a:latin typeface="Helvetica"/>
                <a:cs typeface="Helvetica"/>
              </a:rPr>
              <a:t> </a:t>
            </a:r>
            <a:r>
              <a:rPr lang="en-US" sz="2000" b="1" dirty="0" err="1">
                <a:solidFill>
                  <a:srgbClr val="001B51"/>
                </a:solidFill>
                <a:latin typeface="Helvetica"/>
                <a:cs typeface="Helvetica"/>
              </a:rPr>
              <a:t>irgendwelche</a:t>
            </a:r>
            <a:r>
              <a:rPr lang="en-US" sz="2000" b="1" dirty="0">
                <a:solidFill>
                  <a:srgbClr val="001B51"/>
                </a:solidFill>
                <a:latin typeface="Helvetica"/>
                <a:cs typeface="Helvetica"/>
              </a:rPr>
              <a:t> Workshops.”</a:t>
            </a:r>
            <a:br>
              <a:rPr lang="en-US" sz="2000" b="1" dirty="0">
                <a:solidFill>
                  <a:srgbClr val="001B51"/>
                </a:solidFill>
                <a:latin typeface="Helvetica"/>
                <a:cs typeface="Helvetica"/>
              </a:rPr>
            </a:br>
            <a:endParaRPr lang="de-DE" sz="2000" dirty="0"/>
          </a:p>
        </p:txBody>
      </p:sp>
      <p:sp>
        <p:nvSpPr>
          <p:cNvPr id="13" name="Rechteck 12">
            <a:extLst>
              <a:ext uri="{FF2B5EF4-FFF2-40B4-BE49-F238E27FC236}">
                <a16:creationId xmlns:a16="http://schemas.microsoft.com/office/drawing/2014/main" id="{16728AC0-BD92-2240-89EE-1F3B0DF86BC3}"/>
              </a:ext>
            </a:extLst>
          </p:cNvPr>
          <p:cNvSpPr/>
          <p:nvPr/>
        </p:nvSpPr>
        <p:spPr>
          <a:xfrm>
            <a:off x="2067636" y="2155337"/>
            <a:ext cx="6967181" cy="1323439"/>
          </a:xfrm>
          <a:prstGeom prst="rect">
            <a:avLst/>
          </a:prstGeom>
        </p:spPr>
        <p:txBody>
          <a:bodyPr wrap="square">
            <a:spAutoFit/>
          </a:bodyPr>
          <a:lstStyle/>
          <a:p>
            <a:br>
              <a:rPr lang="en-US" sz="2000" b="1" dirty="0">
                <a:solidFill>
                  <a:srgbClr val="001B51"/>
                </a:solidFill>
                <a:latin typeface="Helvetica"/>
                <a:cs typeface="Helvetica"/>
              </a:rPr>
            </a:br>
            <a:r>
              <a:rPr lang="en-US" sz="2000" b="1" dirty="0">
                <a:solidFill>
                  <a:srgbClr val="001B51"/>
                </a:solidFill>
                <a:latin typeface="Helvetica"/>
                <a:cs typeface="Helvetica"/>
              </a:rPr>
              <a:t>„</a:t>
            </a:r>
            <a:r>
              <a:rPr lang="en-US" sz="2000" b="1" dirty="0" err="1">
                <a:solidFill>
                  <a:srgbClr val="001B51"/>
                </a:solidFill>
                <a:latin typeface="Helvetica"/>
                <a:cs typeface="Helvetica"/>
              </a:rPr>
              <a:t>Wir</a:t>
            </a:r>
            <a:r>
              <a:rPr lang="en-US" sz="2000" b="1" dirty="0">
                <a:solidFill>
                  <a:srgbClr val="001B51"/>
                </a:solidFill>
                <a:latin typeface="Helvetica"/>
                <a:cs typeface="Helvetica"/>
              </a:rPr>
              <a:t> </a:t>
            </a:r>
            <a:r>
              <a:rPr lang="en-US" sz="2000" b="1" dirty="0" err="1">
                <a:solidFill>
                  <a:srgbClr val="001B51"/>
                </a:solidFill>
                <a:latin typeface="Helvetica"/>
                <a:cs typeface="Helvetica"/>
              </a:rPr>
              <a:t>mussten</a:t>
            </a:r>
            <a:r>
              <a:rPr lang="en-US" sz="2000" b="1" dirty="0">
                <a:solidFill>
                  <a:srgbClr val="001B51"/>
                </a:solidFill>
                <a:latin typeface="Helvetica"/>
                <a:cs typeface="Helvetica"/>
              </a:rPr>
              <a:t> </a:t>
            </a:r>
            <a:r>
              <a:rPr lang="en-US" sz="2000" b="1" dirty="0" err="1">
                <a:solidFill>
                  <a:srgbClr val="001B51"/>
                </a:solidFill>
                <a:latin typeface="Helvetica"/>
                <a:cs typeface="Helvetica"/>
              </a:rPr>
              <a:t>unser</a:t>
            </a:r>
            <a:r>
              <a:rPr lang="en-US" sz="2000" b="1" dirty="0">
                <a:solidFill>
                  <a:srgbClr val="001B51"/>
                </a:solidFill>
                <a:latin typeface="Helvetica"/>
                <a:cs typeface="Helvetica"/>
              </a:rPr>
              <a:t> Budget </a:t>
            </a:r>
            <a:r>
              <a:rPr lang="en-US" sz="2000" b="1" dirty="0" err="1">
                <a:solidFill>
                  <a:srgbClr val="001B51"/>
                </a:solidFill>
                <a:latin typeface="Helvetica"/>
                <a:cs typeface="Helvetica"/>
              </a:rPr>
              <a:t>kürzen</a:t>
            </a:r>
            <a:r>
              <a:rPr lang="en-US" sz="2000" b="1" dirty="0">
                <a:solidFill>
                  <a:srgbClr val="001B51"/>
                </a:solidFill>
                <a:latin typeface="Helvetica"/>
                <a:cs typeface="Helvetica"/>
              </a:rPr>
              <a:t>, und </a:t>
            </a:r>
            <a:r>
              <a:rPr lang="en-US" sz="2000" b="1" dirty="0" err="1">
                <a:solidFill>
                  <a:srgbClr val="001B51"/>
                </a:solidFill>
                <a:latin typeface="Helvetica"/>
                <a:cs typeface="Helvetica"/>
              </a:rPr>
              <a:t>haben</a:t>
            </a:r>
            <a:r>
              <a:rPr lang="en-US" sz="2000" b="1" dirty="0">
                <a:solidFill>
                  <a:srgbClr val="001B51"/>
                </a:solidFill>
                <a:latin typeface="Helvetica"/>
                <a:cs typeface="Helvetica"/>
              </a:rPr>
              <a:t> </a:t>
            </a:r>
            <a:r>
              <a:rPr lang="en-US" sz="2000" b="1" dirty="0" err="1">
                <a:solidFill>
                  <a:srgbClr val="001B51"/>
                </a:solidFill>
                <a:latin typeface="Helvetica"/>
                <a:cs typeface="Helvetica"/>
              </a:rPr>
              <a:t>bei</a:t>
            </a:r>
            <a:r>
              <a:rPr lang="en-US" sz="2000" b="1" dirty="0">
                <a:solidFill>
                  <a:srgbClr val="001B51"/>
                </a:solidFill>
                <a:latin typeface="Helvetica"/>
                <a:cs typeface="Helvetica"/>
              </a:rPr>
              <a:t> den </a:t>
            </a:r>
            <a:r>
              <a:rPr lang="en-US" sz="2000" b="1" dirty="0" err="1">
                <a:solidFill>
                  <a:srgbClr val="001B51"/>
                </a:solidFill>
                <a:latin typeface="Helvetica"/>
                <a:cs typeface="Helvetica"/>
              </a:rPr>
              <a:t>nicht-existentiellen</a:t>
            </a:r>
            <a:r>
              <a:rPr lang="en-US" sz="2000" b="1" dirty="0">
                <a:solidFill>
                  <a:srgbClr val="001B51"/>
                </a:solidFill>
                <a:latin typeface="Helvetica"/>
                <a:cs typeface="Helvetica"/>
              </a:rPr>
              <a:t> </a:t>
            </a:r>
            <a:r>
              <a:rPr lang="en-US" sz="2000" b="1" dirty="0" err="1">
                <a:solidFill>
                  <a:srgbClr val="001B51"/>
                </a:solidFill>
                <a:latin typeface="Helvetica"/>
                <a:cs typeface="Helvetica"/>
              </a:rPr>
              <a:t>Bereichen</a:t>
            </a:r>
            <a:r>
              <a:rPr lang="en-US" sz="2000" b="1" dirty="0">
                <a:solidFill>
                  <a:srgbClr val="001B51"/>
                </a:solidFill>
                <a:latin typeface="Helvetica"/>
                <a:cs typeface="Helvetica"/>
              </a:rPr>
              <a:t> </a:t>
            </a:r>
            <a:r>
              <a:rPr lang="en-US" sz="2000" b="1" dirty="0" err="1">
                <a:solidFill>
                  <a:srgbClr val="001B51"/>
                </a:solidFill>
                <a:latin typeface="Helvetica"/>
                <a:cs typeface="Helvetica"/>
              </a:rPr>
              <a:t>angefangen</a:t>
            </a:r>
            <a:r>
              <a:rPr lang="en-US" sz="2000" b="1" dirty="0">
                <a:solidFill>
                  <a:srgbClr val="001B51"/>
                </a:solidFill>
                <a:latin typeface="Helvetica"/>
                <a:cs typeface="Helvetica"/>
              </a:rPr>
              <a:t>, </a:t>
            </a:r>
            <a:r>
              <a:rPr lang="en-US" sz="2000" b="1" dirty="0" err="1">
                <a:solidFill>
                  <a:srgbClr val="001B51"/>
                </a:solidFill>
                <a:latin typeface="Helvetica"/>
                <a:cs typeface="Helvetica"/>
              </a:rPr>
              <a:t>z.B.</a:t>
            </a:r>
            <a:r>
              <a:rPr lang="en-US" sz="2000" b="1" dirty="0">
                <a:solidFill>
                  <a:srgbClr val="001B51"/>
                </a:solidFill>
                <a:latin typeface="Helvetica"/>
                <a:cs typeface="Helvetica"/>
              </a:rPr>
              <a:t> Gender &amp; Diversity.”</a:t>
            </a:r>
            <a:endParaRPr lang="de-DE" sz="2000" dirty="0"/>
          </a:p>
        </p:txBody>
      </p:sp>
      <p:sp>
        <p:nvSpPr>
          <p:cNvPr id="15" name="Rechteck 14">
            <a:extLst>
              <a:ext uri="{FF2B5EF4-FFF2-40B4-BE49-F238E27FC236}">
                <a16:creationId xmlns:a16="http://schemas.microsoft.com/office/drawing/2014/main" id="{50D3A6F2-DB07-F244-990D-1B89559FA828}"/>
              </a:ext>
            </a:extLst>
          </p:cNvPr>
          <p:cNvSpPr/>
          <p:nvPr/>
        </p:nvSpPr>
        <p:spPr>
          <a:xfrm>
            <a:off x="2067634" y="3811292"/>
            <a:ext cx="6967183" cy="984885"/>
          </a:xfrm>
          <a:prstGeom prst="rect">
            <a:avLst/>
          </a:prstGeom>
        </p:spPr>
        <p:txBody>
          <a:bodyPr wrap="square">
            <a:spAutoFit/>
          </a:bodyPr>
          <a:lstStyle/>
          <a:p>
            <a:r>
              <a:rPr lang="en-US" sz="2000" b="1" dirty="0">
                <a:solidFill>
                  <a:srgbClr val="001B51"/>
                </a:solidFill>
                <a:latin typeface="Helvetica"/>
                <a:cs typeface="Helvetica"/>
              </a:rPr>
              <a:t>„Man </a:t>
            </a:r>
            <a:r>
              <a:rPr lang="en-US" sz="2000" b="1" dirty="0" err="1">
                <a:solidFill>
                  <a:srgbClr val="001B51"/>
                </a:solidFill>
                <a:latin typeface="Helvetica"/>
                <a:cs typeface="Helvetica"/>
              </a:rPr>
              <a:t>kann</a:t>
            </a:r>
            <a:r>
              <a:rPr lang="en-US" sz="2000" b="1" dirty="0">
                <a:solidFill>
                  <a:srgbClr val="001B51"/>
                </a:solidFill>
                <a:latin typeface="Helvetica"/>
                <a:cs typeface="Helvetica"/>
              </a:rPr>
              <a:t> </a:t>
            </a:r>
            <a:r>
              <a:rPr lang="en-US" sz="2000" b="1" dirty="0" err="1">
                <a:solidFill>
                  <a:srgbClr val="001B51"/>
                </a:solidFill>
                <a:latin typeface="Helvetica"/>
                <a:cs typeface="Helvetica"/>
              </a:rPr>
              <a:t>Gleichstellung</a:t>
            </a:r>
            <a:r>
              <a:rPr lang="en-US" sz="2000" b="1" dirty="0">
                <a:solidFill>
                  <a:srgbClr val="001B51"/>
                </a:solidFill>
                <a:latin typeface="Helvetica"/>
                <a:cs typeface="Helvetica"/>
              </a:rPr>
              <a:t> </a:t>
            </a:r>
            <a:r>
              <a:rPr lang="en-US" sz="2000" b="1" dirty="0" err="1">
                <a:solidFill>
                  <a:srgbClr val="001B51"/>
                </a:solidFill>
                <a:latin typeface="Helvetica"/>
                <a:cs typeface="Helvetica"/>
              </a:rPr>
              <a:t>nicht</a:t>
            </a:r>
            <a:r>
              <a:rPr lang="en-US" sz="2000" b="1" dirty="0">
                <a:solidFill>
                  <a:srgbClr val="001B51"/>
                </a:solidFill>
                <a:latin typeface="Helvetica"/>
                <a:cs typeface="Helvetica"/>
              </a:rPr>
              <a:t> </a:t>
            </a:r>
            <a:r>
              <a:rPr lang="en-US" sz="2000" b="1" dirty="0" err="1">
                <a:solidFill>
                  <a:srgbClr val="001B51"/>
                </a:solidFill>
                <a:latin typeface="Helvetica"/>
                <a:cs typeface="Helvetica"/>
              </a:rPr>
              <a:t>erzwingen</a:t>
            </a:r>
            <a:r>
              <a:rPr lang="en-US" sz="2000" b="1" dirty="0">
                <a:solidFill>
                  <a:srgbClr val="001B51"/>
                </a:solidFill>
                <a:latin typeface="Helvetica"/>
                <a:cs typeface="Helvetica"/>
              </a:rPr>
              <a:t>. </a:t>
            </a:r>
          </a:p>
          <a:p>
            <a:r>
              <a:rPr lang="en-US" sz="2000" b="1" dirty="0" err="1">
                <a:solidFill>
                  <a:srgbClr val="001B51"/>
                </a:solidFill>
                <a:latin typeface="Helvetica"/>
                <a:cs typeface="Helvetica"/>
              </a:rPr>
              <a:t>Freiwillige</a:t>
            </a:r>
            <a:r>
              <a:rPr lang="en-US" sz="2000" b="1" dirty="0">
                <a:solidFill>
                  <a:srgbClr val="001B51"/>
                </a:solidFill>
                <a:latin typeface="Helvetica"/>
                <a:cs typeface="Helvetica"/>
              </a:rPr>
              <a:t> </a:t>
            </a:r>
            <a:r>
              <a:rPr lang="en-US" sz="2000" b="1" dirty="0" err="1">
                <a:solidFill>
                  <a:srgbClr val="001B51"/>
                </a:solidFill>
                <a:latin typeface="Helvetica"/>
                <a:cs typeface="Helvetica"/>
              </a:rPr>
              <a:t>Maßnahmen</a:t>
            </a:r>
            <a:r>
              <a:rPr lang="en-US" sz="2000" b="1" dirty="0">
                <a:solidFill>
                  <a:srgbClr val="001B51"/>
                </a:solidFill>
                <a:latin typeface="Helvetica"/>
                <a:cs typeface="Helvetica"/>
              </a:rPr>
              <a:t> </a:t>
            </a:r>
            <a:r>
              <a:rPr lang="en-US" sz="2000" b="1" dirty="0" err="1">
                <a:solidFill>
                  <a:srgbClr val="001B51"/>
                </a:solidFill>
                <a:latin typeface="Helvetica"/>
                <a:cs typeface="Helvetica"/>
              </a:rPr>
              <a:t>müssen</a:t>
            </a:r>
            <a:r>
              <a:rPr lang="en-US" sz="2000" b="1" dirty="0">
                <a:solidFill>
                  <a:srgbClr val="001B51"/>
                </a:solidFill>
                <a:latin typeface="Helvetica"/>
                <a:cs typeface="Helvetica"/>
              </a:rPr>
              <a:t> </a:t>
            </a:r>
            <a:r>
              <a:rPr lang="en-US" sz="2000" b="1" dirty="0" err="1">
                <a:solidFill>
                  <a:srgbClr val="001B51"/>
                </a:solidFill>
                <a:latin typeface="Helvetica"/>
                <a:cs typeface="Helvetica"/>
              </a:rPr>
              <a:t>reichen</a:t>
            </a:r>
            <a:r>
              <a:rPr lang="en-US" sz="2000" b="1" dirty="0">
                <a:solidFill>
                  <a:srgbClr val="001B51"/>
                </a:solidFill>
                <a:latin typeface="Helvetica"/>
                <a:cs typeface="Helvetica"/>
              </a:rPr>
              <a:t>.”</a:t>
            </a:r>
            <a:br>
              <a:rPr lang="en-US" b="1" dirty="0">
                <a:solidFill>
                  <a:srgbClr val="001B51"/>
                </a:solidFill>
                <a:latin typeface="Helvetica"/>
                <a:cs typeface="Helvetica"/>
              </a:rPr>
            </a:br>
            <a:endParaRPr lang="de-DE" dirty="0"/>
          </a:p>
        </p:txBody>
      </p:sp>
      <p:sp>
        <p:nvSpPr>
          <p:cNvPr id="17" name="Rechteck 16">
            <a:extLst>
              <a:ext uri="{FF2B5EF4-FFF2-40B4-BE49-F238E27FC236}">
                <a16:creationId xmlns:a16="http://schemas.microsoft.com/office/drawing/2014/main" id="{83014DB0-1ED5-F742-B689-0CDF0174ED5D}"/>
              </a:ext>
            </a:extLst>
          </p:cNvPr>
          <p:cNvSpPr/>
          <p:nvPr/>
        </p:nvSpPr>
        <p:spPr>
          <a:xfrm>
            <a:off x="2067635" y="5002310"/>
            <a:ext cx="6748818" cy="1015663"/>
          </a:xfrm>
          <a:prstGeom prst="rect">
            <a:avLst/>
          </a:prstGeom>
        </p:spPr>
        <p:txBody>
          <a:bodyPr wrap="square">
            <a:spAutoFit/>
          </a:bodyPr>
          <a:lstStyle/>
          <a:p>
            <a:r>
              <a:rPr lang="en-US" sz="2000" b="1" dirty="0">
                <a:solidFill>
                  <a:srgbClr val="001B51"/>
                </a:solidFill>
                <a:latin typeface="Helvetica"/>
                <a:cs typeface="Helvetica"/>
              </a:rPr>
              <a:t>„</a:t>
            </a:r>
            <a:r>
              <a:rPr lang="en-US" sz="2000" b="1" dirty="0" err="1">
                <a:solidFill>
                  <a:srgbClr val="001B51"/>
                </a:solidFill>
                <a:latin typeface="Helvetica"/>
                <a:cs typeface="Helvetica"/>
              </a:rPr>
              <a:t>Wir</a:t>
            </a:r>
            <a:r>
              <a:rPr lang="en-US" sz="2000" b="1" dirty="0">
                <a:solidFill>
                  <a:srgbClr val="001B51"/>
                </a:solidFill>
                <a:latin typeface="Helvetica"/>
                <a:cs typeface="Helvetica"/>
              </a:rPr>
              <a:t> </a:t>
            </a:r>
            <a:r>
              <a:rPr lang="en-US" sz="2000" b="1" dirty="0" err="1">
                <a:solidFill>
                  <a:srgbClr val="001B51"/>
                </a:solidFill>
                <a:latin typeface="Helvetica"/>
                <a:cs typeface="Helvetica"/>
              </a:rPr>
              <a:t>würden</a:t>
            </a:r>
            <a:r>
              <a:rPr lang="en-US" sz="2000" b="1" dirty="0">
                <a:solidFill>
                  <a:srgbClr val="001B51"/>
                </a:solidFill>
                <a:latin typeface="Helvetica"/>
                <a:cs typeface="Helvetica"/>
              </a:rPr>
              <a:t> ja </a:t>
            </a:r>
            <a:r>
              <a:rPr lang="en-US" sz="2000" b="1" dirty="0" err="1">
                <a:solidFill>
                  <a:srgbClr val="001B51"/>
                </a:solidFill>
                <a:latin typeface="Helvetica"/>
                <a:cs typeface="Helvetica"/>
              </a:rPr>
              <a:t>gern</a:t>
            </a:r>
            <a:r>
              <a:rPr lang="en-US" sz="2000" b="1" dirty="0">
                <a:solidFill>
                  <a:srgbClr val="001B51"/>
                </a:solidFill>
                <a:latin typeface="Helvetica"/>
                <a:cs typeface="Helvetica"/>
              </a:rPr>
              <a:t> </a:t>
            </a:r>
            <a:r>
              <a:rPr lang="en-US" sz="2000" b="1" dirty="0" err="1">
                <a:solidFill>
                  <a:srgbClr val="001B51"/>
                </a:solidFill>
                <a:latin typeface="Helvetica"/>
                <a:cs typeface="Helvetica"/>
              </a:rPr>
              <a:t>mehr</a:t>
            </a:r>
            <a:r>
              <a:rPr lang="en-US" sz="2000" b="1" dirty="0">
                <a:solidFill>
                  <a:srgbClr val="001B51"/>
                </a:solidFill>
                <a:latin typeface="Helvetica"/>
                <a:cs typeface="Helvetica"/>
              </a:rPr>
              <a:t> </a:t>
            </a:r>
            <a:r>
              <a:rPr lang="en-US" sz="2000" b="1" dirty="0" err="1">
                <a:solidFill>
                  <a:srgbClr val="001B51"/>
                </a:solidFill>
                <a:latin typeface="Helvetica"/>
                <a:cs typeface="Helvetica"/>
              </a:rPr>
              <a:t>machen</a:t>
            </a:r>
            <a:r>
              <a:rPr lang="en-US" sz="2000" b="1" dirty="0">
                <a:solidFill>
                  <a:srgbClr val="001B51"/>
                </a:solidFill>
                <a:latin typeface="Helvetica"/>
                <a:cs typeface="Helvetica"/>
              </a:rPr>
              <a:t>, </a:t>
            </a:r>
            <a:r>
              <a:rPr lang="en-US" sz="2000" b="1" dirty="0" err="1">
                <a:solidFill>
                  <a:srgbClr val="001B51"/>
                </a:solidFill>
                <a:latin typeface="Helvetica"/>
                <a:cs typeface="Helvetica"/>
              </a:rPr>
              <a:t>aber</a:t>
            </a:r>
            <a:r>
              <a:rPr lang="en-US" sz="2000" b="1" dirty="0">
                <a:solidFill>
                  <a:srgbClr val="001B51"/>
                </a:solidFill>
                <a:latin typeface="Helvetica"/>
                <a:cs typeface="Helvetica"/>
              </a:rPr>
              <a:t> </a:t>
            </a:r>
            <a:r>
              <a:rPr lang="en-US" sz="2000" b="1" dirty="0" err="1">
                <a:solidFill>
                  <a:srgbClr val="001B51"/>
                </a:solidFill>
                <a:latin typeface="Helvetica"/>
                <a:cs typeface="Helvetica"/>
              </a:rPr>
              <a:t>haben</a:t>
            </a:r>
            <a:r>
              <a:rPr lang="en-US" sz="2000" b="1" dirty="0">
                <a:solidFill>
                  <a:srgbClr val="001B51"/>
                </a:solidFill>
                <a:latin typeface="Helvetica"/>
                <a:cs typeface="Helvetica"/>
              </a:rPr>
              <a:t> die </a:t>
            </a:r>
            <a:r>
              <a:rPr lang="en-US" sz="2000" b="1" dirty="0" err="1">
                <a:solidFill>
                  <a:srgbClr val="001B51"/>
                </a:solidFill>
                <a:latin typeface="Helvetica"/>
                <a:cs typeface="Helvetica"/>
              </a:rPr>
              <a:t>Ressourcen</a:t>
            </a:r>
            <a:r>
              <a:rPr lang="en-US" sz="2000" b="1" dirty="0">
                <a:solidFill>
                  <a:srgbClr val="001B51"/>
                </a:solidFill>
                <a:latin typeface="Helvetica"/>
                <a:cs typeface="Helvetica"/>
              </a:rPr>
              <a:t> </a:t>
            </a:r>
            <a:r>
              <a:rPr lang="en-US" sz="2000" b="1" dirty="0" err="1">
                <a:solidFill>
                  <a:srgbClr val="001B51"/>
                </a:solidFill>
                <a:latin typeface="Helvetica"/>
                <a:cs typeface="Helvetica"/>
              </a:rPr>
              <a:t>dafür</a:t>
            </a:r>
            <a:r>
              <a:rPr lang="en-US" sz="2000" b="1" dirty="0">
                <a:solidFill>
                  <a:srgbClr val="001B51"/>
                </a:solidFill>
                <a:latin typeface="Helvetica"/>
                <a:cs typeface="Helvetica"/>
              </a:rPr>
              <a:t> </a:t>
            </a:r>
            <a:r>
              <a:rPr lang="en-US" sz="2000" b="1" dirty="0" err="1">
                <a:solidFill>
                  <a:srgbClr val="001B51"/>
                </a:solidFill>
                <a:latin typeface="Helvetica"/>
                <a:cs typeface="Helvetica"/>
              </a:rPr>
              <a:t>nicht</a:t>
            </a:r>
            <a:r>
              <a:rPr lang="en-US" sz="2000" b="1" dirty="0">
                <a:solidFill>
                  <a:srgbClr val="001B51"/>
                </a:solidFill>
                <a:latin typeface="Helvetica"/>
                <a:cs typeface="Helvetica"/>
              </a:rPr>
              <a:t>. </a:t>
            </a:r>
            <a:r>
              <a:rPr lang="en-US" sz="2000" b="1" dirty="0" err="1">
                <a:solidFill>
                  <a:srgbClr val="001B51"/>
                </a:solidFill>
                <a:latin typeface="Helvetica"/>
                <a:cs typeface="Helvetica"/>
              </a:rPr>
              <a:t>Digitalisierung</a:t>
            </a:r>
            <a:r>
              <a:rPr lang="en-US" sz="2000" b="1" dirty="0">
                <a:solidFill>
                  <a:srgbClr val="001B51"/>
                </a:solidFill>
                <a:latin typeface="Helvetica"/>
                <a:cs typeface="Helvetica"/>
              </a:rPr>
              <a:t>, Klima, </a:t>
            </a:r>
            <a:r>
              <a:rPr lang="en-US" sz="2000" b="1" dirty="0" err="1">
                <a:solidFill>
                  <a:srgbClr val="001B51"/>
                </a:solidFill>
                <a:latin typeface="Helvetica"/>
                <a:cs typeface="Helvetica"/>
              </a:rPr>
              <a:t>gibt</a:t>
            </a:r>
            <a:r>
              <a:rPr lang="en-US" sz="2000" b="1" dirty="0">
                <a:solidFill>
                  <a:srgbClr val="001B51"/>
                </a:solidFill>
                <a:latin typeface="Helvetica"/>
                <a:cs typeface="Helvetica"/>
              </a:rPr>
              <a:t> so </a:t>
            </a:r>
            <a:r>
              <a:rPr lang="en-US" sz="2000" b="1" dirty="0" err="1">
                <a:solidFill>
                  <a:srgbClr val="001B51"/>
                </a:solidFill>
                <a:latin typeface="Helvetica"/>
                <a:cs typeface="Helvetica"/>
              </a:rPr>
              <a:t>vieles</a:t>
            </a:r>
            <a:r>
              <a:rPr lang="en-US" sz="2000" b="1" dirty="0">
                <a:solidFill>
                  <a:srgbClr val="001B51"/>
                </a:solidFill>
                <a:latin typeface="Helvetica"/>
                <a:cs typeface="Helvetica"/>
              </a:rPr>
              <a:t> auf der Agenda.”</a:t>
            </a:r>
            <a:endParaRPr lang="de-DE" sz="2000" dirty="0"/>
          </a:p>
        </p:txBody>
      </p:sp>
      <p:pic>
        <p:nvPicPr>
          <p:cNvPr id="22" name="Grafik 21" descr="Männliches Profil Silhouette">
            <a:extLst>
              <a:ext uri="{FF2B5EF4-FFF2-40B4-BE49-F238E27FC236}">
                <a16:creationId xmlns:a16="http://schemas.microsoft.com/office/drawing/2014/main" id="{166A7F6C-7025-8E40-B9E9-252EE96470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0877" y="1146029"/>
            <a:ext cx="802860" cy="802860"/>
          </a:xfrm>
          <a:prstGeom prst="rect">
            <a:avLst/>
          </a:prstGeom>
        </p:spPr>
      </p:pic>
      <p:pic>
        <p:nvPicPr>
          <p:cNvPr id="23" name="Grafik 22" descr="Männliches Profil Silhouette">
            <a:extLst>
              <a:ext uri="{FF2B5EF4-FFF2-40B4-BE49-F238E27FC236}">
                <a16:creationId xmlns:a16="http://schemas.microsoft.com/office/drawing/2014/main" id="{299E8B2B-C5EF-E54F-87BE-AAD1FAE0F5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0877" y="3685225"/>
            <a:ext cx="802860" cy="802860"/>
          </a:xfrm>
          <a:prstGeom prst="rect">
            <a:avLst/>
          </a:prstGeom>
        </p:spPr>
      </p:pic>
      <p:pic>
        <p:nvPicPr>
          <p:cNvPr id="25" name="Grafik 24" descr="Männliches Profil mit einfarbiger Füllung">
            <a:extLst>
              <a:ext uri="{FF2B5EF4-FFF2-40B4-BE49-F238E27FC236}">
                <a16:creationId xmlns:a16="http://schemas.microsoft.com/office/drawing/2014/main" id="{98C77463-296F-E847-9E9D-AA4AAA7342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5107" y="2359857"/>
            <a:ext cx="914400" cy="914400"/>
          </a:xfrm>
          <a:prstGeom prst="rect">
            <a:avLst/>
          </a:prstGeom>
        </p:spPr>
      </p:pic>
      <p:pic>
        <p:nvPicPr>
          <p:cNvPr id="26" name="Grafik 25" descr="Männliches Profil mit einfarbiger Füllung">
            <a:extLst>
              <a:ext uri="{FF2B5EF4-FFF2-40B4-BE49-F238E27FC236}">
                <a16:creationId xmlns:a16="http://schemas.microsoft.com/office/drawing/2014/main" id="{E4D92C16-EC0C-D94E-8744-E55F992E5F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5107" y="4899053"/>
            <a:ext cx="914400" cy="914400"/>
          </a:xfrm>
          <a:prstGeom prst="rect">
            <a:avLst/>
          </a:prstGeom>
        </p:spPr>
      </p:pic>
    </p:spTree>
    <p:extLst>
      <p:ext uri="{BB962C8B-B14F-4D97-AF65-F5344CB8AC3E}">
        <p14:creationId xmlns:p14="http://schemas.microsoft.com/office/powerpoint/2010/main" val="1243930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C5B6E8C4-373B-8248-A541-F3B55A88EB16}"/>
              </a:ext>
            </a:extLst>
          </p:cNvPr>
          <p:cNvSpPr txBox="1"/>
          <p:nvPr/>
        </p:nvSpPr>
        <p:spPr>
          <a:xfrm>
            <a:off x="7334817" y="274637"/>
            <a:ext cx="1905000" cy="307777"/>
          </a:xfrm>
          <a:prstGeom prst="rect">
            <a:avLst/>
          </a:prstGeom>
          <a:noFill/>
        </p:spPr>
        <p:txBody>
          <a:bodyPr wrap="square" rtlCol="0">
            <a:spAutoFit/>
          </a:bodyPr>
          <a:lstStyle/>
          <a:p>
            <a:r>
              <a:rPr lang="de-DE" sz="1400" b="1" dirty="0">
                <a:solidFill>
                  <a:srgbClr val="001B51"/>
                </a:solidFill>
                <a:latin typeface="Helvetica" pitchFamily="2" charset="0"/>
              </a:rPr>
              <a:t>HERR &amp; SPEER</a:t>
            </a:r>
          </a:p>
        </p:txBody>
      </p:sp>
      <p:sp>
        <p:nvSpPr>
          <p:cNvPr id="5" name="Textfeld 4">
            <a:extLst>
              <a:ext uri="{FF2B5EF4-FFF2-40B4-BE49-F238E27FC236}">
                <a16:creationId xmlns:a16="http://schemas.microsoft.com/office/drawing/2014/main" id="{4E2444A9-1035-BD42-962E-90C6ED6CCD24}"/>
              </a:ext>
            </a:extLst>
          </p:cNvPr>
          <p:cNvSpPr txBox="1"/>
          <p:nvPr/>
        </p:nvSpPr>
        <p:spPr>
          <a:xfrm>
            <a:off x="856683" y="2177469"/>
            <a:ext cx="7430634" cy="2804614"/>
          </a:xfrm>
          <a:prstGeom prst="rect">
            <a:avLst/>
          </a:prstGeom>
          <a:noFill/>
        </p:spPr>
        <p:txBody>
          <a:bodyPr wrap="square" rtlCol="0">
            <a:spAutoFit/>
          </a:bodyPr>
          <a:lstStyle/>
          <a:p>
            <a:r>
              <a:rPr lang="de-DE" sz="5000" b="1" dirty="0">
                <a:solidFill>
                  <a:srgbClr val="FF0000"/>
                </a:solidFill>
                <a:latin typeface="Helvetica"/>
                <a:cs typeface="Helvetica"/>
              </a:rPr>
              <a:t>Frage: </a:t>
            </a:r>
            <a:r>
              <a:rPr lang="de-DE" sz="5000" b="1" dirty="0">
                <a:solidFill>
                  <a:srgbClr val="001B51"/>
                </a:solidFill>
                <a:latin typeface="Helvetica"/>
                <a:cs typeface="Helvetica"/>
              </a:rPr>
              <a:t>Welche Sprüche, Alibis und Ausreden sind Euch begegnet?</a:t>
            </a:r>
            <a:endParaRPr lang="de-DE" sz="5000" b="1" dirty="0">
              <a:solidFill>
                <a:schemeClr val="bg1"/>
              </a:solidFill>
              <a:latin typeface="Helvetica"/>
              <a:cs typeface="Helvetica"/>
            </a:endParaRPr>
          </a:p>
          <a:p>
            <a:pPr algn="ctr"/>
            <a:endParaRPr lang="de-DE" sz="2625" b="1" i="1" dirty="0">
              <a:latin typeface="Helvetica"/>
              <a:cs typeface="Helvetica"/>
            </a:endParaRPr>
          </a:p>
        </p:txBody>
      </p:sp>
    </p:spTree>
    <p:extLst>
      <p:ext uri="{BB962C8B-B14F-4D97-AF65-F5344CB8AC3E}">
        <p14:creationId xmlns:p14="http://schemas.microsoft.com/office/powerpoint/2010/main" val="2782857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feld 3"/>
          <p:cNvSpPr txBox="1"/>
          <p:nvPr/>
        </p:nvSpPr>
        <p:spPr>
          <a:xfrm>
            <a:off x="856683" y="2612367"/>
            <a:ext cx="7430634" cy="2035173"/>
          </a:xfrm>
          <a:prstGeom prst="rect">
            <a:avLst/>
          </a:prstGeom>
          <a:noFill/>
        </p:spPr>
        <p:txBody>
          <a:bodyPr wrap="square" rtlCol="0">
            <a:spAutoFit/>
          </a:bodyPr>
          <a:lstStyle/>
          <a:p>
            <a:pPr algn="ctr"/>
            <a:r>
              <a:rPr lang="de-DE" sz="5000" b="1" dirty="0">
                <a:solidFill>
                  <a:srgbClr val="001B51"/>
                </a:solidFill>
                <a:latin typeface="Helvetica"/>
                <a:cs typeface="Helvetica"/>
              </a:rPr>
              <a:t>Was ich nicht erfahre, gibt es </a:t>
            </a:r>
            <a:r>
              <a:rPr lang="de-DE" sz="5000" b="1" dirty="0">
                <a:solidFill>
                  <a:srgbClr val="FF0029"/>
                </a:solidFill>
                <a:latin typeface="Helvetica"/>
                <a:cs typeface="Helvetica"/>
              </a:rPr>
              <a:t>nicht.</a:t>
            </a:r>
            <a:endParaRPr lang="de-DE" sz="5000" b="1" dirty="0">
              <a:solidFill>
                <a:schemeClr val="bg1"/>
              </a:solidFill>
              <a:latin typeface="Helvetica"/>
              <a:cs typeface="Helvetica"/>
            </a:endParaRPr>
          </a:p>
          <a:p>
            <a:pPr algn="ctr"/>
            <a:endParaRPr lang="de-DE" sz="2625" b="1" i="1" dirty="0">
              <a:latin typeface="Helvetica"/>
              <a:cs typeface="Helvetica"/>
            </a:endParaRPr>
          </a:p>
        </p:txBody>
      </p:sp>
      <p:sp>
        <p:nvSpPr>
          <p:cNvPr id="3" name="Textfeld 2">
            <a:extLst>
              <a:ext uri="{FF2B5EF4-FFF2-40B4-BE49-F238E27FC236}">
                <a16:creationId xmlns:a16="http://schemas.microsoft.com/office/drawing/2014/main" id="{2879B84A-0FCD-0B47-9979-AFAC9A6AA3BD}"/>
              </a:ext>
            </a:extLst>
          </p:cNvPr>
          <p:cNvSpPr txBox="1"/>
          <p:nvPr/>
        </p:nvSpPr>
        <p:spPr>
          <a:xfrm>
            <a:off x="7543800" y="120749"/>
            <a:ext cx="1905000" cy="307777"/>
          </a:xfrm>
          <a:prstGeom prst="rect">
            <a:avLst/>
          </a:prstGeom>
          <a:noFill/>
        </p:spPr>
        <p:txBody>
          <a:bodyPr wrap="square" rtlCol="0">
            <a:spAutoFit/>
          </a:bodyPr>
          <a:lstStyle/>
          <a:p>
            <a:r>
              <a:rPr lang="de-DE" sz="1400" b="1" dirty="0">
                <a:solidFill>
                  <a:schemeClr val="bg1"/>
                </a:solidFill>
                <a:latin typeface="Helvetica" pitchFamily="2" charset="0"/>
              </a:rPr>
              <a:t>HERR &amp; SPEER</a:t>
            </a:r>
          </a:p>
        </p:txBody>
      </p:sp>
      <p:sp>
        <p:nvSpPr>
          <p:cNvPr id="5" name="Textfeld 4">
            <a:extLst>
              <a:ext uri="{FF2B5EF4-FFF2-40B4-BE49-F238E27FC236}">
                <a16:creationId xmlns:a16="http://schemas.microsoft.com/office/drawing/2014/main" id="{873B33FD-ACA5-D34E-99F4-79BD8C93A9C9}"/>
              </a:ext>
            </a:extLst>
          </p:cNvPr>
          <p:cNvSpPr txBox="1"/>
          <p:nvPr/>
        </p:nvSpPr>
        <p:spPr>
          <a:xfrm>
            <a:off x="7334817" y="274637"/>
            <a:ext cx="1905000" cy="307777"/>
          </a:xfrm>
          <a:prstGeom prst="rect">
            <a:avLst/>
          </a:prstGeom>
          <a:noFill/>
        </p:spPr>
        <p:txBody>
          <a:bodyPr wrap="square" rtlCol="0">
            <a:spAutoFit/>
          </a:bodyPr>
          <a:lstStyle/>
          <a:p>
            <a:r>
              <a:rPr lang="de-DE" sz="1400" b="1" dirty="0">
                <a:solidFill>
                  <a:srgbClr val="001B51"/>
                </a:solidFill>
                <a:latin typeface="Helvetica" pitchFamily="2" charset="0"/>
              </a:rPr>
              <a:t>HERR &amp; SPEER</a:t>
            </a:r>
          </a:p>
        </p:txBody>
      </p:sp>
    </p:spTree>
    <p:extLst>
      <p:ext uri="{BB962C8B-B14F-4D97-AF65-F5344CB8AC3E}">
        <p14:creationId xmlns:p14="http://schemas.microsoft.com/office/powerpoint/2010/main" val="244107812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D0F1AF4-BB4D-FE40-846B-DD6040AAB948}"/>
              </a:ext>
            </a:extLst>
          </p:cNvPr>
          <p:cNvSpPr txBox="1"/>
          <p:nvPr/>
        </p:nvSpPr>
        <p:spPr>
          <a:xfrm>
            <a:off x="7543800" y="120749"/>
            <a:ext cx="1905000" cy="307777"/>
          </a:xfrm>
          <a:prstGeom prst="rect">
            <a:avLst/>
          </a:prstGeom>
          <a:noFill/>
        </p:spPr>
        <p:txBody>
          <a:bodyPr wrap="square" rtlCol="0">
            <a:spAutoFit/>
          </a:bodyPr>
          <a:lstStyle/>
          <a:p>
            <a:r>
              <a:rPr lang="de-DE" sz="1400" b="1" dirty="0">
                <a:solidFill>
                  <a:srgbClr val="001B51"/>
                </a:solidFill>
                <a:latin typeface="Helvetica" pitchFamily="2" charset="0"/>
              </a:rPr>
              <a:t>HERR &amp; SPEER</a:t>
            </a:r>
          </a:p>
        </p:txBody>
      </p:sp>
      <p:pic>
        <p:nvPicPr>
          <p:cNvPr id="7" name="Grafik 6" descr="Ein Bild, das Person enthält.&#10;&#10;Automatisch generierte Beschreibung">
            <a:extLst>
              <a:ext uri="{FF2B5EF4-FFF2-40B4-BE49-F238E27FC236}">
                <a16:creationId xmlns:a16="http://schemas.microsoft.com/office/drawing/2014/main" id="{6C37E76D-8A13-FC49-9678-4317B98A2DA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4967" y="2938841"/>
            <a:ext cx="5347638" cy="3562350"/>
          </a:xfrm>
          <a:prstGeom prst="rect">
            <a:avLst/>
          </a:prstGeom>
        </p:spPr>
      </p:pic>
      <p:pic>
        <p:nvPicPr>
          <p:cNvPr id="9" name="Grafik 8" descr="Ein Bild, das Text enthält.&#10;&#10;Automatisch generierte Beschreibung">
            <a:extLst>
              <a:ext uri="{FF2B5EF4-FFF2-40B4-BE49-F238E27FC236}">
                <a16:creationId xmlns:a16="http://schemas.microsoft.com/office/drawing/2014/main" id="{D1AC2BE4-AB3D-E84F-ABF0-0C002A893A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4967" y="760326"/>
            <a:ext cx="3630667" cy="2042250"/>
          </a:xfrm>
          <a:prstGeom prst="rect">
            <a:avLst/>
          </a:prstGeom>
        </p:spPr>
      </p:pic>
      <p:pic>
        <p:nvPicPr>
          <p:cNvPr id="12" name="Grafik 11" descr="Ein Bild, das Text, Vektorgrafiken, Screenshot enthält.&#10;&#10;Automatisch generierte Beschreibung">
            <a:extLst>
              <a:ext uri="{FF2B5EF4-FFF2-40B4-BE49-F238E27FC236}">
                <a16:creationId xmlns:a16="http://schemas.microsoft.com/office/drawing/2014/main" id="{496B1E7F-9B38-9641-97FD-49E9397ECF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03764" y="760326"/>
            <a:ext cx="1538841" cy="2045296"/>
          </a:xfrm>
          <a:prstGeom prst="rect">
            <a:avLst/>
          </a:prstGeom>
        </p:spPr>
      </p:pic>
      <p:pic>
        <p:nvPicPr>
          <p:cNvPr id="15" name="Grafik 14">
            <a:extLst>
              <a:ext uri="{FF2B5EF4-FFF2-40B4-BE49-F238E27FC236}">
                <a16:creationId xmlns:a16="http://schemas.microsoft.com/office/drawing/2014/main" id="{48C3F5E9-F4D7-B849-9D46-F6E4A49B666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82082" y="5650930"/>
            <a:ext cx="2766951" cy="850261"/>
          </a:xfrm>
          <a:prstGeom prst="rect">
            <a:avLst/>
          </a:prstGeom>
        </p:spPr>
      </p:pic>
    </p:spTree>
    <p:extLst>
      <p:ext uri="{BB962C8B-B14F-4D97-AF65-F5344CB8AC3E}">
        <p14:creationId xmlns:p14="http://schemas.microsoft.com/office/powerpoint/2010/main" val="2365355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1B51"/>
        </a:solidFill>
        <a:effectLst/>
      </p:bgPr>
    </p:bg>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1B0DB5FA-F401-3449-AA85-16BF3BF40C5C}"/>
              </a:ext>
            </a:extLst>
          </p:cNvPr>
          <p:cNvSpPr txBox="1"/>
          <p:nvPr/>
        </p:nvSpPr>
        <p:spPr>
          <a:xfrm>
            <a:off x="7334817" y="274637"/>
            <a:ext cx="1905000" cy="307777"/>
          </a:xfrm>
          <a:prstGeom prst="rect">
            <a:avLst/>
          </a:prstGeom>
          <a:noFill/>
        </p:spPr>
        <p:txBody>
          <a:bodyPr wrap="square" rtlCol="0">
            <a:spAutoFit/>
          </a:bodyPr>
          <a:lstStyle/>
          <a:p>
            <a:r>
              <a:rPr lang="de-DE" sz="1400" b="1" dirty="0">
                <a:solidFill>
                  <a:schemeClr val="bg1"/>
                </a:solidFill>
                <a:latin typeface="Helvetica" pitchFamily="2" charset="0"/>
              </a:rPr>
              <a:t>HERR &amp; SPEER</a:t>
            </a:r>
          </a:p>
        </p:txBody>
      </p:sp>
      <p:pic>
        <p:nvPicPr>
          <p:cNvPr id="6" name="Grafik 5" descr="Erdkugel: Afrika und Europa mit einfarbiger Füllung">
            <a:extLst>
              <a:ext uri="{FF2B5EF4-FFF2-40B4-BE49-F238E27FC236}">
                <a16:creationId xmlns:a16="http://schemas.microsoft.com/office/drawing/2014/main" id="{996DA1EC-E573-1841-887F-EF433ACEC7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847" y="428525"/>
            <a:ext cx="4308763" cy="4308763"/>
          </a:xfrm>
          <a:prstGeom prst="rect">
            <a:avLst/>
          </a:prstGeom>
        </p:spPr>
      </p:pic>
      <p:pic>
        <p:nvPicPr>
          <p:cNvPr id="9" name="Grafik 8" descr="Erdkugel: Afrika und Europa mit einfarbiger Füllung">
            <a:extLst>
              <a:ext uri="{FF2B5EF4-FFF2-40B4-BE49-F238E27FC236}">
                <a16:creationId xmlns:a16="http://schemas.microsoft.com/office/drawing/2014/main" id="{E3031652-BDC9-6E4E-BF39-7A2B322809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31054" y="2274600"/>
            <a:ext cx="4308763" cy="4308763"/>
          </a:xfrm>
          <a:prstGeom prst="rect">
            <a:avLst/>
          </a:prstGeom>
        </p:spPr>
      </p:pic>
      <p:pic>
        <p:nvPicPr>
          <p:cNvPr id="12" name="Grafik 11" descr="Schlüssel mit einfarbiger Füllung">
            <a:extLst>
              <a:ext uri="{FF2B5EF4-FFF2-40B4-BE49-F238E27FC236}">
                <a16:creationId xmlns:a16="http://schemas.microsoft.com/office/drawing/2014/main" id="{577D3D83-19B1-C44B-9C9E-B9950475BC3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37975" y="2859583"/>
            <a:ext cx="1138834" cy="1138834"/>
          </a:xfrm>
          <a:prstGeom prst="rect">
            <a:avLst/>
          </a:prstGeom>
        </p:spPr>
      </p:pic>
    </p:spTree>
    <p:extLst>
      <p:ext uri="{BB962C8B-B14F-4D97-AF65-F5344CB8AC3E}">
        <p14:creationId xmlns:p14="http://schemas.microsoft.com/office/powerpoint/2010/main" val="923714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A68A04D6-91D0-7C4B-AC93-7674C6A6C4C2}"/>
              </a:ext>
            </a:extLst>
          </p:cNvPr>
          <p:cNvPicPr>
            <a:picLocks noChangeAspect="1"/>
          </p:cNvPicPr>
          <p:nvPr/>
        </p:nvPicPr>
        <p:blipFill>
          <a:blip r:embed="rId2"/>
          <a:stretch>
            <a:fillRect/>
          </a:stretch>
        </p:blipFill>
        <p:spPr>
          <a:xfrm>
            <a:off x="540327" y="3664564"/>
            <a:ext cx="8080555" cy="2563681"/>
          </a:xfrm>
          <a:prstGeom prst="rect">
            <a:avLst/>
          </a:prstGeom>
        </p:spPr>
      </p:pic>
      <p:pic>
        <p:nvPicPr>
          <p:cNvPr id="7" name="Grafik 6">
            <a:extLst>
              <a:ext uri="{FF2B5EF4-FFF2-40B4-BE49-F238E27FC236}">
                <a16:creationId xmlns:a16="http://schemas.microsoft.com/office/drawing/2014/main" id="{DCEA7223-8EA9-D445-BB1A-1697B593D067}"/>
              </a:ext>
            </a:extLst>
          </p:cNvPr>
          <p:cNvPicPr>
            <a:picLocks noChangeAspect="1"/>
          </p:cNvPicPr>
          <p:nvPr/>
        </p:nvPicPr>
        <p:blipFill>
          <a:blip r:embed="rId3"/>
          <a:stretch>
            <a:fillRect/>
          </a:stretch>
        </p:blipFill>
        <p:spPr>
          <a:xfrm>
            <a:off x="540327" y="905304"/>
            <a:ext cx="8063345" cy="2523696"/>
          </a:xfrm>
          <a:prstGeom prst="rect">
            <a:avLst/>
          </a:prstGeom>
        </p:spPr>
      </p:pic>
      <p:sp>
        <p:nvSpPr>
          <p:cNvPr id="8" name="Textfeld 7">
            <a:extLst>
              <a:ext uri="{FF2B5EF4-FFF2-40B4-BE49-F238E27FC236}">
                <a16:creationId xmlns:a16="http://schemas.microsoft.com/office/drawing/2014/main" id="{91E61B42-3DB4-364C-83F2-0D373B1E68E3}"/>
              </a:ext>
            </a:extLst>
          </p:cNvPr>
          <p:cNvSpPr txBox="1"/>
          <p:nvPr/>
        </p:nvSpPr>
        <p:spPr>
          <a:xfrm>
            <a:off x="7334817" y="274637"/>
            <a:ext cx="1905000" cy="307777"/>
          </a:xfrm>
          <a:prstGeom prst="rect">
            <a:avLst/>
          </a:prstGeom>
          <a:noFill/>
        </p:spPr>
        <p:txBody>
          <a:bodyPr wrap="square" rtlCol="0">
            <a:spAutoFit/>
          </a:bodyPr>
          <a:lstStyle/>
          <a:p>
            <a:r>
              <a:rPr lang="de-DE" sz="1400" b="1" dirty="0">
                <a:solidFill>
                  <a:srgbClr val="001B51"/>
                </a:solidFill>
                <a:latin typeface="Helvetica" pitchFamily="2" charset="0"/>
              </a:rPr>
              <a:t>HERR &amp; SPEER</a:t>
            </a:r>
          </a:p>
        </p:txBody>
      </p:sp>
      <p:sp>
        <p:nvSpPr>
          <p:cNvPr id="9" name="Textfeld 8">
            <a:extLst>
              <a:ext uri="{FF2B5EF4-FFF2-40B4-BE49-F238E27FC236}">
                <a16:creationId xmlns:a16="http://schemas.microsoft.com/office/drawing/2014/main" id="{9AC14E6E-DE14-DA4E-84F0-58474EB5EE40}"/>
              </a:ext>
            </a:extLst>
          </p:cNvPr>
          <p:cNvSpPr txBox="1"/>
          <p:nvPr/>
        </p:nvSpPr>
        <p:spPr>
          <a:xfrm>
            <a:off x="540327" y="6463809"/>
            <a:ext cx="3486852" cy="246221"/>
          </a:xfrm>
          <a:prstGeom prst="rect">
            <a:avLst/>
          </a:prstGeom>
          <a:noFill/>
        </p:spPr>
        <p:txBody>
          <a:bodyPr wrap="none" rtlCol="0">
            <a:spAutoFit/>
          </a:bodyPr>
          <a:lstStyle/>
          <a:p>
            <a:r>
              <a:rPr lang="de-DE" sz="1000" dirty="0"/>
              <a:t>Quelle: http://</a:t>
            </a:r>
            <a:r>
              <a:rPr lang="de-DE" sz="1000" dirty="0" err="1"/>
              <a:t>www.generation-what.de</a:t>
            </a:r>
            <a:r>
              <a:rPr lang="de-DE" sz="1000" dirty="0"/>
              <a:t>/</a:t>
            </a:r>
            <a:r>
              <a:rPr lang="de-DE" sz="1000" dirty="0" err="1"/>
              <a:t>portrait</a:t>
            </a:r>
            <a:r>
              <a:rPr lang="de-DE" sz="1000" dirty="0"/>
              <a:t>/</a:t>
            </a:r>
            <a:r>
              <a:rPr lang="de-DE" sz="1000" dirty="0" err="1"/>
              <a:t>data</a:t>
            </a:r>
            <a:r>
              <a:rPr lang="de-DE" sz="1000" dirty="0"/>
              <a:t>/</a:t>
            </a:r>
            <a:r>
              <a:rPr lang="de-DE" sz="1000" dirty="0" err="1"/>
              <a:t>feminist</a:t>
            </a:r>
            <a:endParaRPr lang="de-DE" sz="1000" dirty="0"/>
          </a:p>
        </p:txBody>
      </p:sp>
    </p:spTree>
    <p:extLst>
      <p:ext uri="{BB962C8B-B14F-4D97-AF65-F5344CB8AC3E}">
        <p14:creationId xmlns:p14="http://schemas.microsoft.com/office/powerpoint/2010/main" val="3466935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1B51"/>
        </a:soli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64BEA25-79C9-0745-9405-EFF75BC11C39}"/>
              </a:ext>
            </a:extLst>
          </p:cNvPr>
          <p:cNvSpPr>
            <a:spLocks noGrp="1"/>
          </p:cNvSpPr>
          <p:nvPr>
            <p:ph idx="1"/>
          </p:nvPr>
        </p:nvSpPr>
        <p:spPr/>
        <p:txBody>
          <a:bodyPr>
            <a:normAutofit/>
          </a:bodyPr>
          <a:lstStyle/>
          <a:p>
            <a:pPr marL="571500" indent="-571500">
              <a:buFont typeface="+mj-lt"/>
              <a:buAutoNum type="romanUcPeriod"/>
            </a:pPr>
            <a:r>
              <a:rPr lang="de-DE" sz="4400" b="1" dirty="0">
                <a:solidFill>
                  <a:schemeClr val="bg1"/>
                </a:solidFill>
                <a:latin typeface="Helvetica" pitchFamily="2" charset="0"/>
              </a:rPr>
              <a:t>Status quo</a:t>
            </a:r>
          </a:p>
          <a:p>
            <a:pPr marL="571500" indent="-571500">
              <a:buFont typeface="+mj-lt"/>
              <a:buAutoNum type="romanUcPeriod"/>
            </a:pPr>
            <a:r>
              <a:rPr lang="de-DE" sz="4400" b="1" dirty="0">
                <a:solidFill>
                  <a:schemeClr val="bg1"/>
                </a:solidFill>
                <a:latin typeface="Helvetica" pitchFamily="2" charset="0"/>
              </a:rPr>
              <a:t> Vorteile</a:t>
            </a:r>
          </a:p>
          <a:p>
            <a:pPr marL="571500" indent="-571500">
              <a:buFont typeface="+mj-lt"/>
              <a:buAutoNum type="romanUcPeriod"/>
            </a:pPr>
            <a:r>
              <a:rPr lang="de-DE" sz="4400" b="1" dirty="0">
                <a:solidFill>
                  <a:schemeClr val="bg1"/>
                </a:solidFill>
                <a:latin typeface="Helvetica" pitchFamily="2" charset="0"/>
              </a:rPr>
              <a:t> Alibis</a:t>
            </a:r>
          </a:p>
          <a:p>
            <a:pPr marL="571500" indent="-571500">
              <a:buFont typeface="+mj-lt"/>
              <a:buAutoNum type="romanUcPeriod"/>
            </a:pPr>
            <a:r>
              <a:rPr lang="de-DE" sz="4400" b="1" dirty="0">
                <a:solidFill>
                  <a:srgbClr val="FF0029"/>
                </a:solidFill>
                <a:latin typeface="Helvetica" pitchFamily="2" charset="0"/>
              </a:rPr>
              <a:t> Best Practices</a:t>
            </a:r>
          </a:p>
        </p:txBody>
      </p:sp>
      <p:sp>
        <p:nvSpPr>
          <p:cNvPr id="4" name="Textfeld 3">
            <a:extLst>
              <a:ext uri="{FF2B5EF4-FFF2-40B4-BE49-F238E27FC236}">
                <a16:creationId xmlns:a16="http://schemas.microsoft.com/office/drawing/2014/main" id="{81E18EC3-D37F-3A44-BBD7-93A2E573DE8C}"/>
              </a:ext>
            </a:extLst>
          </p:cNvPr>
          <p:cNvSpPr txBox="1"/>
          <p:nvPr/>
        </p:nvSpPr>
        <p:spPr>
          <a:xfrm>
            <a:off x="7334817" y="274637"/>
            <a:ext cx="1905000" cy="307777"/>
          </a:xfrm>
          <a:prstGeom prst="rect">
            <a:avLst/>
          </a:prstGeom>
          <a:noFill/>
        </p:spPr>
        <p:txBody>
          <a:bodyPr wrap="square" rtlCol="0">
            <a:spAutoFit/>
          </a:bodyPr>
          <a:lstStyle/>
          <a:p>
            <a:r>
              <a:rPr lang="de-DE" sz="1400" b="1" dirty="0">
                <a:solidFill>
                  <a:schemeClr val="bg1"/>
                </a:solidFill>
                <a:latin typeface="Helvetica" pitchFamily="2" charset="0"/>
              </a:rPr>
              <a:t>HERR &amp; SPEER</a:t>
            </a:r>
          </a:p>
        </p:txBody>
      </p:sp>
    </p:spTree>
    <p:extLst>
      <p:ext uri="{BB962C8B-B14F-4D97-AF65-F5344CB8AC3E}">
        <p14:creationId xmlns:p14="http://schemas.microsoft.com/office/powerpoint/2010/main" val="1668987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B152CCE8-CE36-8D45-8215-42A73702B018}"/>
              </a:ext>
            </a:extLst>
          </p:cNvPr>
          <p:cNvSpPr>
            <a:spLocks noGrp="1"/>
          </p:cNvSpPr>
          <p:nvPr>
            <p:ph type="title"/>
          </p:nvPr>
        </p:nvSpPr>
        <p:spPr>
          <a:xfrm>
            <a:off x="534544" y="231549"/>
            <a:ext cx="8609456" cy="994172"/>
          </a:xfrm>
        </p:spPr>
        <p:txBody>
          <a:bodyPr>
            <a:noAutofit/>
          </a:bodyPr>
          <a:lstStyle/>
          <a:p>
            <a:pPr algn="l"/>
            <a:r>
              <a:rPr lang="de-DE" sz="2400" b="1" dirty="0">
                <a:solidFill>
                  <a:srgbClr val="001B51"/>
                </a:solidFill>
                <a:latin typeface="Helvetica"/>
                <a:cs typeface="Helvetica"/>
              </a:rPr>
              <a:t>Methode: </a:t>
            </a:r>
            <a:br>
              <a:rPr lang="de-DE" sz="3500" b="1" dirty="0">
                <a:solidFill>
                  <a:srgbClr val="FF0000"/>
                </a:solidFill>
                <a:latin typeface="Helvetica"/>
                <a:cs typeface="Helvetica"/>
              </a:rPr>
            </a:br>
            <a:r>
              <a:rPr lang="de-DE" sz="3500" b="1" dirty="0">
                <a:solidFill>
                  <a:srgbClr val="FF0000"/>
                </a:solidFill>
                <a:latin typeface="Helvetica"/>
                <a:cs typeface="Helvetica"/>
              </a:rPr>
              <a:t>Privilegien-Checkliste</a:t>
            </a:r>
            <a:endParaRPr lang="en-US" sz="2500" b="1" dirty="0">
              <a:solidFill>
                <a:srgbClr val="001B51"/>
              </a:solidFill>
              <a:latin typeface="Helvetica"/>
              <a:cs typeface="Helvetica"/>
            </a:endParaRPr>
          </a:p>
        </p:txBody>
      </p:sp>
      <p:sp>
        <p:nvSpPr>
          <p:cNvPr id="5" name="Textfeld 4">
            <a:extLst>
              <a:ext uri="{FF2B5EF4-FFF2-40B4-BE49-F238E27FC236}">
                <a16:creationId xmlns:a16="http://schemas.microsoft.com/office/drawing/2014/main" id="{E3612AAA-438A-B64F-9989-1B4E788182F6}"/>
              </a:ext>
            </a:extLst>
          </p:cNvPr>
          <p:cNvSpPr txBox="1"/>
          <p:nvPr/>
        </p:nvSpPr>
        <p:spPr>
          <a:xfrm>
            <a:off x="2047165" y="6537196"/>
            <a:ext cx="7287904" cy="400110"/>
          </a:xfrm>
          <a:prstGeom prst="rect">
            <a:avLst/>
          </a:prstGeom>
          <a:noFill/>
        </p:spPr>
        <p:txBody>
          <a:bodyPr wrap="square" rtlCol="0">
            <a:spAutoFit/>
          </a:bodyPr>
          <a:lstStyle/>
          <a:p>
            <a:r>
              <a:rPr lang="en" sz="800" dirty="0" err="1">
                <a:latin typeface="Helvetica" pitchFamily="2" charset="0"/>
                <a:cs typeface="Arial" panose="020B0604020202020204" pitchFamily="34" charset="0"/>
              </a:rPr>
              <a:t>Eigene</a:t>
            </a:r>
            <a:r>
              <a:rPr lang="en" sz="800" dirty="0">
                <a:latin typeface="Helvetica" pitchFamily="2" charset="0"/>
                <a:cs typeface="Arial" panose="020B0604020202020204" pitchFamily="34" charset="0"/>
              </a:rPr>
              <a:t> </a:t>
            </a:r>
            <a:r>
              <a:rPr lang="en" sz="800" dirty="0" err="1">
                <a:latin typeface="Helvetica" pitchFamily="2" charset="0"/>
                <a:cs typeface="Arial" panose="020B0604020202020204" pitchFamily="34" charset="0"/>
              </a:rPr>
              <a:t>Inhalte</a:t>
            </a:r>
            <a:r>
              <a:rPr lang="en" sz="800" dirty="0">
                <a:latin typeface="Helvetica" pitchFamily="2" charset="0"/>
                <a:cs typeface="Arial" panose="020B0604020202020204" pitchFamily="34" charset="0"/>
              </a:rPr>
              <a:t> </a:t>
            </a:r>
            <a:r>
              <a:rPr lang="en" sz="800" dirty="0" err="1">
                <a:latin typeface="Helvetica" pitchFamily="2" charset="0"/>
                <a:cs typeface="Arial" panose="020B0604020202020204" pitchFamily="34" charset="0"/>
              </a:rPr>
              <a:t>sowie</a:t>
            </a:r>
            <a:r>
              <a:rPr lang="en" sz="800" dirty="0">
                <a:latin typeface="Helvetica" pitchFamily="2" charset="0"/>
                <a:cs typeface="Arial" panose="020B0604020202020204" pitchFamily="34" charset="0"/>
              </a:rPr>
              <a:t> </a:t>
            </a:r>
            <a:r>
              <a:rPr lang="en" sz="800" dirty="0" err="1">
                <a:latin typeface="Helvetica" pitchFamily="2" charset="0"/>
                <a:cs typeface="Arial" panose="020B0604020202020204" pitchFamily="34" charset="0"/>
              </a:rPr>
              <a:t>freie</a:t>
            </a:r>
            <a:r>
              <a:rPr lang="en" sz="800" dirty="0">
                <a:latin typeface="Helvetica" pitchFamily="2" charset="0"/>
                <a:cs typeface="Arial" panose="020B0604020202020204" pitchFamily="34" charset="0"/>
              </a:rPr>
              <a:t> </a:t>
            </a:r>
            <a:r>
              <a:rPr lang="en" sz="800" dirty="0" err="1">
                <a:latin typeface="Helvetica" pitchFamily="2" charset="0"/>
                <a:cs typeface="Arial" panose="020B0604020202020204" pitchFamily="34" charset="0"/>
              </a:rPr>
              <a:t>Übersetzung</a:t>
            </a:r>
            <a:r>
              <a:rPr lang="en" sz="800" dirty="0">
                <a:latin typeface="Helvetica" pitchFamily="2" charset="0"/>
                <a:cs typeface="Arial" panose="020B0604020202020204" pitchFamily="34" charset="0"/>
              </a:rPr>
              <a:t> </a:t>
            </a:r>
            <a:r>
              <a:rPr lang="en" sz="800" dirty="0" err="1">
                <a:latin typeface="Helvetica" pitchFamily="2" charset="0"/>
                <a:cs typeface="Arial" panose="020B0604020202020204" pitchFamily="34" charset="0"/>
              </a:rPr>
              <a:t>inspiriert</a:t>
            </a:r>
            <a:r>
              <a:rPr lang="en" sz="800" dirty="0">
                <a:latin typeface="Helvetica" pitchFamily="2" charset="0"/>
                <a:cs typeface="Arial" panose="020B0604020202020204" pitchFamily="34" charset="0"/>
              </a:rPr>
              <a:t> von: </a:t>
            </a:r>
            <a:r>
              <a:rPr lang="en" sz="800" b="1" dirty="0">
                <a:latin typeface="Helvetica" pitchFamily="2" charset="0"/>
                <a:cs typeface="Arial" panose="020B0604020202020204" pitchFamily="34" charset="0"/>
              </a:rPr>
              <a:t>“The Male Privilege Checklist. An Unabashed Imitation of an article by Peggy McIntosh.”</a:t>
            </a:r>
          </a:p>
          <a:p>
            <a:endParaRPr lang="en-US" sz="1200" dirty="0">
              <a:latin typeface="Helvetica" pitchFamily="2" charset="0"/>
            </a:endParaRPr>
          </a:p>
        </p:txBody>
      </p:sp>
      <p:sp>
        <p:nvSpPr>
          <p:cNvPr id="6" name="Textfeld 5">
            <a:extLst>
              <a:ext uri="{FF2B5EF4-FFF2-40B4-BE49-F238E27FC236}">
                <a16:creationId xmlns:a16="http://schemas.microsoft.com/office/drawing/2014/main" id="{B911C28F-18A6-0E4B-84D8-033786050533}"/>
              </a:ext>
            </a:extLst>
          </p:cNvPr>
          <p:cNvSpPr txBox="1"/>
          <p:nvPr/>
        </p:nvSpPr>
        <p:spPr>
          <a:xfrm>
            <a:off x="7543800" y="120749"/>
            <a:ext cx="1905000" cy="307777"/>
          </a:xfrm>
          <a:prstGeom prst="rect">
            <a:avLst/>
          </a:prstGeom>
          <a:noFill/>
        </p:spPr>
        <p:txBody>
          <a:bodyPr wrap="square" rtlCol="0">
            <a:spAutoFit/>
          </a:bodyPr>
          <a:lstStyle/>
          <a:p>
            <a:r>
              <a:rPr lang="de-DE" sz="1400" b="1" dirty="0">
                <a:solidFill>
                  <a:srgbClr val="001B51"/>
                </a:solidFill>
                <a:latin typeface="Helvetica" pitchFamily="2" charset="0"/>
              </a:rPr>
              <a:t>HERR &amp; SPEER</a:t>
            </a:r>
          </a:p>
        </p:txBody>
      </p:sp>
      <p:sp>
        <p:nvSpPr>
          <p:cNvPr id="3" name="Textfeld 2">
            <a:extLst>
              <a:ext uri="{FF2B5EF4-FFF2-40B4-BE49-F238E27FC236}">
                <a16:creationId xmlns:a16="http://schemas.microsoft.com/office/drawing/2014/main" id="{E0E970AE-DA9D-B94A-AD28-9B4236AF5DEB}"/>
              </a:ext>
            </a:extLst>
          </p:cNvPr>
          <p:cNvSpPr txBox="1"/>
          <p:nvPr/>
        </p:nvSpPr>
        <p:spPr>
          <a:xfrm>
            <a:off x="636084" y="5415402"/>
            <a:ext cx="7686261" cy="830997"/>
          </a:xfrm>
          <a:prstGeom prst="rect">
            <a:avLst/>
          </a:prstGeom>
          <a:noFill/>
        </p:spPr>
        <p:txBody>
          <a:bodyPr wrap="square" rtlCol="0">
            <a:spAutoFit/>
          </a:bodyPr>
          <a:lstStyle/>
          <a:p>
            <a:pPr marL="285750" indent="-285750">
              <a:buFont typeface="Wingdings" pitchFamily="2" charset="2"/>
              <a:buChar char="ü"/>
            </a:pPr>
            <a:r>
              <a:rPr lang="en" sz="1600" b="1" dirty="0">
                <a:solidFill>
                  <a:srgbClr val="001B51"/>
                </a:solidFill>
                <a:latin typeface="Arial" panose="020B0604020202020204" pitchFamily="34" charset="0"/>
                <a:cs typeface="Arial" panose="020B0604020202020204" pitchFamily="34" charset="0"/>
              </a:rPr>
              <a:t>„Ich </a:t>
            </a:r>
            <a:r>
              <a:rPr lang="en" sz="1600" b="1" dirty="0" err="1">
                <a:solidFill>
                  <a:srgbClr val="001B51"/>
                </a:solidFill>
                <a:latin typeface="Arial" panose="020B0604020202020204" pitchFamily="34" charset="0"/>
                <a:cs typeface="Arial" panose="020B0604020202020204" pitchFamily="34" charset="0"/>
              </a:rPr>
              <a:t>kann</a:t>
            </a:r>
            <a:r>
              <a:rPr lang="en" sz="1600" b="1" dirty="0">
                <a:solidFill>
                  <a:srgbClr val="001B51"/>
                </a:solidFill>
                <a:latin typeface="Arial" panose="020B0604020202020204" pitchFamily="34" charset="0"/>
                <a:cs typeface="Arial" panose="020B0604020202020204" pitchFamily="34" charset="0"/>
              </a:rPr>
              <a:t> mir </a:t>
            </a:r>
            <a:r>
              <a:rPr lang="en" sz="1600" b="1" dirty="0" err="1">
                <a:solidFill>
                  <a:srgbClr val="001B51"/>
                </a:solidFill>
                <a:latin typeface="Arial" panose="020B0604020202020204" pitchFamily="34" charset="0"/>
                <a:cs typeface="Arial" panose="020B0604020202020204" pitchFamily="34" charset="0"/>
              </a:rPr>
              <a:t>sicher</a:t>
            </a:r>
            <a:r>
              <a:rPr lang="en" sz="1600" b="1" dirty="0">
                <a:solidFill>
                  <a:srgbClr val="001B51"/>
                </a:solidFill>
                <a:latin typeface="Arial" panose="020B0604020202020204" pitchFamily="34" charset="0"/>
                <a:cs typeface="Arial" panose="020B0604020202020204" pitchFamily="34" charset="0"/>
              </a:rPr>
              <a:t> sein, </a:t>
            </a:r>
            <a:r>
              <a:rPr lang="en" sz="1600" b="1" dirty="0" err="1">
                <a:solidFill>
                  <a:srgbClr val="001B51"/>
                </a:solidFill>
                <a:latin typeface="Arial" panose="020B0604020202020204" pitchFamily="34" charset="0"/>
                <a:cs typeface="Arial" panose="020B0604020202020204" pitchFamily="34" charset="0"/>
              </a:rPr>
              <a:t>dass</a:t>
            </a:r>
            <a:r>
              <a:rPr lang="en" sz="1600" b="1" dirty="0">
                <a:solidFill>
                  <a:srgbClr val="001B51"/>
                </a:solidFill>
                <a:latin typeface="Arial" panose="020B0604020202020204" pitchFamily="34" charset="0"/>
                <a:cs typeface="Arial" panose="020B0604020202020204" pitchFamily="34" charset="0"/>
              </a:rPr>
              <a:t> </a:t>
            </a:r>
            <a:r>
              <a:rPr lang="en" sz="1600" b="1" dirty="0" err="1">
                <a:solidFill>
                  <a:srgbClr val="001B51"/>
                </a:solidFill>
                <a:latin typeface="Arial" panose="020B0604020202020204" pitchFamily="34" charset="0"/>
                <a:cs typeface="Arial" panose="020B0604020202020204" pitchFamily="34" charset="0"/>
              </a:rPr>
              <a:t>meine</a:t>
            </a:r>
            <a:r>
              <a:rPr lang="en" sz="1600" b="1" dirty="0">
                <a:solidFill>
                  <a:srgbClr val="001B51"/>
                </a:solidFill>
                <a:latin typeface="Arial" panose="020B0604020202020204" pitchFamily="34" charset="0"/>
                <a:cs typeface="Arial" panose="020B0604020202020204" pitchFamily="34" charset="0"/>
              </a:rPr>
              <a:t> </a:t>
            </a:r>
            <a:r>
              <a:rPr lang="en" sz="1600" b="1" dirty="0" err="1">
                <a:solidFill>
                  <a:srgbClr val="001B51"/>
                </a:solidFill>
                <a:latin typeface="Arial" panose="020B0604020202020204" pitchFamily="34" charset="0"/>
                <a:cs typeface="Arial" panose="020B0604020202020204" pitchFamily="34" charset="0"/>
              </a:rPr>
              <a:t>Kolleg</a:t>
            </a:r>
            <a:r>
              <a:rPr lang="en" sz="1600" b="1" dirty="0">
                <a:solidFill>
                  <a:srgbClr val="001B51"/>
                </a:solidFill>
                <a:latin typeface="Arial" panose="020B0604020202020204" pitchFamily="34" charset="0"/>
                <a:cs typeface="Arial" panose="020B0604020202020204" pitchFamily="34" charset="0"/>
              </a:rPr>
              <a:t>*</a:t>
            </a:r>
            <a:r>
              <a:rPr lang="en" sz="1600" b="1" dirty="0" err="1">
                <a:solidFill>
                  <a:srgbClr val="001B51"/>
                </a:solidFill>
                <a:latin typeface="Arial" panose="020B0604020202020204" pitchFamily="34" charset="0"/>
                <a:cs typeface="Arial" panose="020B0604020202020204" pitchFamily="34" charset="0"/>
              </a:rPr>
              <a:t>innen</a:t>
            </a:r>
            <a:r>
              <a:rPr lang="en" sz="1600" b="1" dirty="0">
                <a:solidFill>
                  <a:srgbClr val="001B51"/>
                </a:solidFill>
                <a:latin typeface="Arial" panose="020B0604020202020204" pitchFamily="34" charset="0"/>
                <a:cs typeface="Arial" panose="020B0604020202020204" pitchFamily="34" charset="0"/>
              </a:rPr>
              <a:t> </a:t>
            </a:r>
            <a:r>
              <a:rPr lang="en" sz="1600" b="1" dirty="0" err="1">
                <a:solidFill>
                  <a:srgbClr val="001B51"/>
                </a:solidFill>
                <a:latin typeface="Arial" panose="020B0604020202020204" pitchFamily="34" charset="0"/>
                <a:cs typeface="Arial" panose="020B0604020202020204" pitchFamily="34" charset="0"/>
              </a:rPr>
              <a:t>nicht</a:t>
            </a:r>
            <a:r>
              <a:rPr lang="en" sz="1600" b="1" dirty="0">
                <a:solidFill>
                  <a:srgbClr val="001B51"/>
                </a:solidFill>
                <a:latin typeface="Arial" panose="020B0604020202020204" pitchFamily="34" charset="0"/>
                <a:cs typeface="Arial" panose="020B0604020202020204" pitchFamily="34" charset="0"/>
              </a:rPr>
              <a:t> </a:t>
            </a:r>
            <a:r>
              <a:rPr lang="en" sz="1600" b="1" dirty="0" err="1">
                <a:solidFill>
                  <a:srgbClr val="001B51"/>
                </a:solidFill>
                <a:latin typeface="Arial" panose="020B0604020202020204" pitchFamily="34" charset="0"/>
                <a:cs typeface="Arial" panose="020B0604020202020204" pitchFamily="34" charset="0"/>
              </a:rPr>
              <a:t>denken</a:t>
            </a:r>
            <a:r>
              <a:rPr lang="en" sz="1600" b="1" dirty="0">
                <a:solidFill>
                  <a:srgbClr val="001B51"/>
                </a:solidFill>
                <a:latin typeface="Arial" panose="020B0604020202020204" pitchFamily="34" charset="0"/>
                <a:cs typeface="Arial" panose="020B0604020202020204" pitchFamily="34" charset="0"/>
              </a:rPr>
              <a:t>, ich </a:t>
            </a:r>
            <a:r>
              <a:rPr lang="en" sz="1600" b="1" dirty="0" err="1">
                <a:solidFill>
                  <a:srgbClr val="001B51"/>
                </a:solidFill>
                <a:latin typeface="Arial" panose="020B0604020202020204" pitchFamily="34" charset="0"/>
                <a:cs typeface="Arial" panose="020B0604020202020204" pitchFamily="34" charset="0"/>
              </a:rPr>
              <a:t>hätte</a:t>
            </a:r>
            <a:r>
              <a:rPr lang="en" sz="1600" b="1" dirty="0">
                <a:solidFill>
                  <a:srgbClr val="001B51"/>
                </a:solidFill>
                <a:latin typeface="Arial" panose="020B0604020202020204" pitchFamily="34" charset="0"/>
                <a:cs typeface="Arial" panose="020B0604020202020204" pitchFamily="34" charset="0"/>
              </a:rPr>
              <a:t> </a:t>
            </a:r>
            <a:r>
              <a:rPr lang="en" sz="1600" b="1" dirty="0" err="1">
                <a:solidFill>
                  <a:srgbClr val="001B51"/>
                </a:solidFill>
                <a:latin typeface="Arial" panose="020B0604020202020204" pitchFamily="34" charset="0"/>
                <a:cs typeface="Arial" panose="020B0604020202020204" pitchFamily="34" charset="0"/>
              </a:rPr>
              <a:t>meinen</a:t>
            </a:r>
            <a:r>
              <a:rPr lang="en" sz="1600" b="1" dirty="0">
                <a:solidFill>
                  <a:srgbClr val="001B51"/>
                </a:solidFill>
                <a:latin typeface="Arial" panose="020B0604020202020204" pitchFamily="34" charset="0"/>
                <a:cs typeface="Arial" panose="020B0604020202020204" pitchFamily="34" charset="0"/>
              </a:rPr>
              <a:t> Job </a:t>
            </a:r>
            <a:r>
              <a:rPr lang="en" sz="1600" b="1" dirty="0" err="1">
                <a:solidFill>
                  <a:srgbClr val="001B51"/>
                </a:solidFill>
                <a:latin typeface="Arial" panose="020B0604020202020204" pitchFamily="34" charset="0"/>
                <a:cs typeface="Arial" panose="020B0604020202020204" pitchFamily="34" charset="0"/>
              </a:rPr>
              <a:t>aufgrund</a:t>
            </a:r>
            <a:r>
              <a:rPr lang="en" sz="1600" b="1" dirty="0">
                <a:solidFill>
                  <a:srgbClr val="001B51"/>
                </a:solidFill>
                <a:latin typeface="Arial" panose="020B0604020202020204" pitchFamily="34" charset="0"/>
                <a:cs typeface="Arial" panose="020B0604020202020204" pitchFamily="34" charset="0"/>
              </a:rPr>
              <a:t> </a:t>
            </a:r>
            <a:r>
              <a:rPr lang="en" sz="1600" b="1" dirty="0" err="1">
                <a:solidFill>
                  <a:srgbClr val="001B51"/>
                </a:solidFill>
                <a:latin typeface="Arial" panose="020B0604020202020204" pitchFamily="34" charset="0"/>
                <a:cs typeface="Arial" panose="020B0604020202020204" pitchFamily="34" charset="0"/>
              </a:rPr>
              <a:t>meines</a:t>
            </a:r>
            <a:r>
              <a:rPr lang="en" sz="1600" b="1" dirty="0">
                <a:solidFill>
                  <a:srgbClr val="001B51"/>
                </a:solidFill>
                <a:latin typeface="Arial" panose="020B0604020202020204" pitchFamily="34" charset="0"/>
                <a:cs typeface="Arial" panose="020B0604020202020204" pitchFamily="34" charset="0"/>
              </a:rPr>
              <a:t> </a:t>
            </a:r>
            <a:r>
              <a:rPr lang="en" sz="1600" b="1" dirty="0" err="1">
                <a:solidFill>
                  <a:srgbClr val="001B51"/>
                </a:solidFill>
                <a:latin typeface="Arial" panose="020B0604020202020204" pitchFamily="34" charset="0"/>
                <a:cs typeface="Arial" panose="020B0604020202020204" pitchFamily="34" charset="0"/>
              </a:rPr>
              <a:t>Geschlechts</a:t>
            </a:r>
            <a:r>
              <a:rPr lang="en" sz="1600" b="1" dirty="0">
                <a:solidFill>
                  <a:srgbClr val="001B51"/>
                </a:solidFill>
                <a:latin typeface="Arial" panose="020B0604020202020204" pitchFamily="34" charset="0"/>
                <a:cs typeface="Arial" panose="020B0604020202020204" pitchFamily="34" charset="0"/>
              </a:rPr>
              <a:t> </a:t>
            </a:r>
            <a:r>
              <a:rPr lang="en" sz="1600" b="1" dirty="0" err="1">
                <a:solidFill>
                  <a:srgbClr val="001B51"/>
                </a:solidFill>
                <a:latin typeface="Arial" panose="020B0604020202020204" pitchFamily="34" charset="0"/>
                <a:cs typeface="Arial" panose="020B0604020202020204" pitchFamily="34" charset="0"/>
              </a:rPr>
              <a:t>bekommen</a:t>
            </a:r>
            <a:r>
              <a:rPr lang="en" sz="1600" b="1" dirty="0">
                <a:solidFill>
                  <a:srgbClr val="001B51"/>
                </a:solidFill>
                <a:latin typeface="Arial" panose="020B0604020202020204" pitchFamily="34" charset="0"/>
                <a:cs typeface="Arial" panose="020B0604020202020204" pitchFamily="34" charset="0"/>
              </a:rPr>
              <a:t> – </a:t>
            </a:r>
            <a:r>
              <a:rPr lang="en" sz="1600" b="1" dirty="0" err="1">
                <a:solidFill>
                  <a:srgbClr val="001B51"/>
                </a:solidFill>
                <a:latin typeface="Arial" panose="020B0604020202020204" pitchFamily="34" charset="0"/>
                <a:cs typeface="Arial" panose="020B0604020202020204" pitchFamily="34" charset="0"/>
              </a:rPr>
              <a:t>obwohl</a:t>
            </a:r>
            <a:r>
              <a:rPr lang="en" sz="1600" b="1" dirty="0">
                <a:solidFill>
                  <a:srgbClr val="001B51"/>
                </a:solidFill>
                <a:latin typeface="Arial" panose="020B0604020202020204" pitchFamily="34" charset="0"/>
                <a:cs typeface="Arial" panose="020B0604020202020204" pitchFamily="34" charset="0"/>
              </a:rPr>
              <a:t> dies der Fall sein mag.”</a:t>
            </a:r>
            <a:endParaRPr lang="de-DE" sz="1600" dirty="0"/>
          </a:p>
        </p:txBody>
      </p:sp>
      <p:sp>
        <p:nvSpPr>
          <p:cNvPr id="7" name="Textfeld 6">
            <a:extLst>
              <a:ext uri="{FF2B5EF4-FFF2-40B4-BE49-F238E27FC236}">
                <a16:creationId xmlns:a16="http://schemas.microsoft.com/office/drawing/2014/main" id="{B793063C-58F3-FF48-9921-67AA067CE976}"/>
              </a:ext>
            </a:extLst>
          </p:cNvPr>
          <p:cNvSpPr txBox="1"/>
          <p:nvPr/>
        </p:nvSpPr>
        <p:spPr>
          <a:xfrm>
            <a:off x="636084" y="4605953"/>
            <a:ext cx="7686261" cy="584775"/>
          </a:xfrm>
          <a:prstGeom prst="rect">
            <a:avLst/>
          </a:prstGeom>
          <a:noFill/>
        </p:spPr>
        <p:txBody>
          <a:bodyPr wrap="square" rtlCol="0">
            <a:spAutoFit/>
          </a:bodyPr>
          <a:lstStyle/>
          <a:p>
            <a:pPr marL="285750" indent="-285750">
              <a:buFont typeface="Wingdings" pitchFamily="2" charset="2"/>
              <a:buChar char="ü"/>
            </a:pPr>
            <a:r>
              <a:rPr lang="en" sz="1600" b="1" dirty="0">
                <a:solidFill>
                  <a:srgbClr val="001B51"/>
                </a:solidFill>
                <a:latin typeface="Arial" panose="020B0604020202020204" pitchFamily="34" charset="0"/>
                <a:cs typeface="Arial" panose="020B0604020202020204" pitchFamily="34" charset="0"/>
              </a:rPr>
              <a:t>„Ich muss mir </a:t>
            </a:r>
            <a:r>
              <a:rPr lang="en" sz="1600" b="1" dirty="0" err="1">
                <a:solidFill>
                  <a:srgbClr val="001B51"/>
                </a:solidFill>
                <a:latin typeface="Arial" panose="020B0604020202020204" pitchFamily="34" charset="0"/>
                <a:cs typeface="Arial" panose="020B0604020202020204" pitchFamily="34" charset="0"/>
              </a:rPr>
              <a:t>keine</a:t>
            </a:r>
            <a:r>
              <a:rPr lang="en" sz="1600" b="1" dirty="0">
                <a:solidFill>
                  <a:srgbClr val="001B51"/>
                </a:solidFill>
                <a:latin typeface="Arial" panose="020B0604020202020204" pitchFamily="34" charset="0"/>
                <a:cs typeface="Arial" panose="020B0604020202020204" pitchFamily="34" charset="0"/>
              </a:rPr>
              <a:t> </a:t>
            </a:r>
            <a:r>
              <a:rPr lang="en" sz="1600" b="1" dirty="0" err="1">
                <a:solidFill>
                  <a:srgbClr val="001B51"/>
                </a:solidFill>
                <a:latin typeface="Arial" panose="020B0604020202020204" pitchFamily="34" charset="0"/>
                <a:cs typeface="Arial" panose="020B0604020202020204" pitchFamily="34" charset="0"/>
              </a:rPr>
              <a:t>Gedanken</a:t>
            </a:r>
            <a:r>
              <a:rPr lang="en" sz="1600" b="1" dirty="0">
                <a:solidFill>
                  <a:srgbClr val="001B51"/>
                </a:solidFill>
                <a:latin typeface="Arial" panose="020B0604020202020204" pitchFamily="34" charset="0"/>
                <a:cs typeface="Arial" panose="020B0604020202020204" pitchFamily="34" charset="0"/>
              </a:rPr>
              <a:t> </a:t>
            </a:r>
            <a:r>
              <a:rPr lang="en" sz="1600" b="1" dirty="0" err="1">
                <a:solidFill>
                  <a:srgbClr val="001B51"/>
                </a:solidFill>
                <a:latin typeface="Arial" panose="020B0604020202020204" pitchFamily="34" charset="0"/>
                <a:cs typeface="Arial" panose="020B0604020202020204" pitchFamily="34" charset="0"/>
              </a:rPr>
              <a:t>machen</a:t>
            </a:r>
            <a:r>
              <a:rPr lang="en" sz="1600" b="1" dirty="0">
                <a:solidFill>
                  <a:srgbClr val="001B51"/>
                </a:solidFill>
                <a:latin typeface="Arial" panose="020B0604020202020204" pitchFamily="34" charset="0"/>
                <a:cs typeface="Arial" panose="020B0604020202020204" pitchFamily="34" charset="0"/>
              </a:rPr>
              <a:t>, </a:t>
            </a:r>
            <a:r>
              <a:rPr lang="en" sz="1600" b="1" dirty="0" err="1">
                <a:solidFill>
                  <a:srgbClr val="001B51"/>
                </a:solidFill>
                <a:latin typeface="Arial" panose="020B0604020202020204" pitchFamily="34" charset="0"/>
                <a:cs typeface="Arial" panose="020B0604020202020204" pitchFamily="34" charset="0"/>
              </a:rPr>
              <a:t>ob</a:t>
            </a:r>
            <a:r>
              <a:rPr lang="en" sz="1600" b="1" dirty="0">
                <a:solidFill>
                  <a:srgbClr val="001B51"/>
                </a:solidFill>
                <a:latin typeface="Arial" panose="020B0604020202020204" pitchFamily="34" charset="0"/>
                <a:cs typeface="Arial" panose="020B0604020202020204" pitchFamily="34" charset="0"/>
              </a:rPr>
              <a:t> und was </a:t>
            </a:r>
            <a:r>
              <a:rPr lang="en" sz="1600" b="1" dirty="0" err="1">
                <a:solidFill>
                  <a:srgbClr val="001B51"/>
                </a:solidFill>
                <a:latin typeface="Arial" panose="020B0604020202020204" pitchFamily="34" charset="0"/>
                <a:cs typeface="Arial" panose="020B0604020202020204" pitchFamily="34" charset="0"/>
              </a:rPr>
              <a:t>meine</a:t>
            </a:r>
            <a:r>
              <a:rPr lang="en" sz="1600" b="1" dirty="0">
                <a:solidFill>
                  <a:srgbClr val="001B51"/>
                </a:solidFill>
                <a:latin typeface="Arial" panose="020B0604020202020204" pitchFamily="34" charset="0"/>
                <a:cs typeface="Arial" panose="020B0604020202020204" pitchFamily="34" charset="0"/>
              </a:rPr>
              <a:t> </a:t>
            </a:r>
            <a:r>
              <a:rPr lang="en" sz="1600" b="1" dirty="0" err="1">
                <a:solidFill>
                  <a:srgbClr val="001B51"/>
                </a:solidFill>
                <a:latin typeface="Arial" panose="020B0604020202020204" pitchFamily="34" charset="0"/>
                <a:cs typeface="Arial" panose="020B0604020202020204" pitchFamily="34" charset="0"/>
              </a:rPr>
              <a:t>Kleidung</a:t>
            </a:r>
            <a:r>
              <a:rPr lang="en" sz="1600" b="1" dirty="0">
                <a:solidFill>
                  <a:srgbClr val="001B51"/>
                </a:solidFill>
                <a:latin typeface="Arial" panose="020B0604020202020204" pitchFamily="34" charset="0"/>
                <a:cs typeface="Arial" panose="020B0604020202020204" pitchFamily="34" charset="0"/>
              </a:rPr>
              <a:t> </a:t>
            </a:r>
            <a:r>
              <a:rPr lang="en" sz="1600" b="1" dirty="0" err="1">
                <a:solidFill>
                  <a:srgbClr val="001B51"/>
                </a:solidFill>
                <a:latin typeface="Arial" panose="020B0604020202020204" pitchFamily="34" charset="0"/>
                <a:cs typeface="Arial" panose="020B0604020202020204" pitchFamily="34" charset="0"/>
              </a:rPr>
              <a:t>über</a:t>
            </a:r>
            <a:r>
              <a:rPr lang="en" sz="1600" b="1" dirty="0">
                <a:solidFill>
                  <a:srgbClr val="001B51"/>
                </a:solidFill>
                <a:latin typeface="Arial" panose="020B0604020202020204" pitchFamily="34" charset="0"/>
                <a:cs typeface="Arial" panose="020B0604020202020204" pitchFamily="34" charset="0"/>
              </a:rPr>
              <a:t> </a:t>
            </a:r>
            <a:r>
              <a:rPr lang="en" sz="1600" b="1" dirty="0" err="1">
                <a:solidFill>
                  <a:srgbClr val="001B51"/>
                </a:solidFill>
                <a:latin typeface="Arial" panose="020B0604020202020204" pitchFamily="34" charset="0"/>
                <a:cs typeface="Arial" panose="020B0604020202020204" pitchFamily="34" charset="0"/>
              </a:rPr>
              <a:t>meine</a:t>
            </a:r>
            <a:r>
              <a:rPr lang="en" sz="1600" b="1" dirty="0">
                <a:solidFill>
                  <a:srgbClr val="001B51"/>
                </a:solidFill>
                <a:latin typeface="Arial" panose="020B0604020202020204" pitchFamily="34" charset="0"/>
                <a:cs typeface="Arial" panose="020B0604020202020204" pitchFamily="34" charset="0"/>
              </a:rPr>
              <a:t> </a:t>
            </a:r>
            <a:r>
              <a:rPr lang="en" sz="1600" b="1" dirty="0" err="1">
                <a:solidFill>
                  <a:srgbClr val="001B51"/>
                </a:solidFill>
                <a:latin typeface="Arial" panose="020B0604020202020204" pitchFamily="34" charset="0"/>
                <a:cs typeface="Arial" panose="020B0604020202020204" pitchFamily="34" charset="0"/>
              </a:rPr>
              <a:t>sexuelle</a:t>
            </a:r>
            <a:r>
              <a:rPr lang="en" sz="1600" b="1" dirty="0">
                <a:solidFill>
                  <a:srgbClr val="001B51"/>
                </a:solidFill>
                <a:latin typeface="Arial" panose="020B0604020202020204" pitchFamily="34" charset="0"/>
                <a:cs typeface="Arial" panose="020B0604020202020204" pitchFamily="34" charset="0"/>
              </a:rPr>
              <a:t> </a:t>
            </a:r>
            <a:r>
              <a:rPr lang="en" sz="1600" b="1" dirty="0" err="1">
                <a:solidFill>
                  <a:srgbClr val="001B51"/>
                </a:solidFill>
                <a:latin typeface="Arial" panose="020B0604020202020204" pitchFamily="34" charset="0"/>
                <a:cs typeface="Arial" panose="020B0604020202020204" pitchFamily="34" charset="0"/>
              </a:rPr>
              <a:t>Verfügbarkeit</a:t>
            </a:r>
            <a:r>
              <a:rPr lang="en" sz="1600" b="1" dirty="0">
                <a:solidFill>
                  <a:srgbClr val="001B51"/>
                </a:solidFill>
                <a:latin typeface="Arial" panose="020B0604020202020204" pitchFamily="34" charset="0"/>
                <a:cs typeface="Arial" panose="020B0604020202020204" pitchFamily="34" charset="0"/>
              </a:rPr>
              <a:t> </a:t>
            </a:r>
            <a:r>
              <a:rPr lang="en" sz="1600" b="1" dirty="0" err="1">
                <a:solidFill>
                  <a:srgbClr val="001B51"/>
                </a:solidFill>
                <a:latin typeface="Arial" panose="020B0604020202020204" pitchFamily="34" charset="0"/>
                <a:cs typeface="Arial" panose="020B0604020202020204" pitchFamily="34" charset="0"/>
              </a:rPr>
              <a:t>aussagt</a:t>
            </a:r>
            <a:r>
              <a:rPr lang="en" sz="1600" b="1" dirty="0">
                <a:solidFill>
                  <a:srgbClr val="001B51"/>
                </a:solidFill>
                <a:latin typeface="Arial" panose="020B0604020202020204" pitchFamily="34" charset="0"/>
                <a:cs typeface="Arial" panose="020B0604020202020204" pitchFamily="34" charset="0"/>
              </a:rPr>
              <a:t>.”</a:t>
            </a:r>
            <a:endParaRPr lang="de-DE" sz="1600" dirty="0"/>
          </a:p>
        </p:txBody>
      </p:sp>
      <p:sp>
        <p:nvSpPr>
          <p:cNvPr id="9" name="Textfeld 8">
            <a:extLst>
              <a:ext uri="{FF2B5EF4-FFF2-40B4-BE49-F238E27FC236}">
                <a16:creationId xmlns:a16="http://schemas.microsoft.com/office/drawing/2014/main" id="{DF396573-A893-F14D-BD72-6A7FBFA3AB04}"/>
              </a:ext>
            </a:extLst>
          </p:cNvPr>
          <p:cNvSpPr txBox="1"/>
          <p:nvPr/>
        </p:nvSpPr>
        <p:spPr>
          <a:xfrm>
            <a:off x="636084" y="2470385"/>
            <a:ext cx="7686261" cy="584775"/>
          </a:xfrm>
          <a:prstGeom prst="rect">
            <a:avLst/>
          </a:prstGeom>
          <a:noFill/>
        </p:spPr>
        <p:txBody>
          <a:bodyPr wrap="square" rtlCol="0">
            <a:spAutoFit/>
          </a:bodyPr>
          <a:lstStyle/>
          <a:p>
            <a:pPr marL="285750" indent="-285750">
              <a:buFont typeface="Wingdings" pitchFamily="2" charset="2"/>
              <a:buChar char="ü"/>
            </a:pPr>
            <a:r>
              <a:rPr lang="en" sz="1600" b="1" dirty="0">
                <a:solidFill>
                  <a:srgbClr val="001B51"/>
                </a:solidFill>
                <a:latin typeface="Arial" panose="020B0604020202020204" pitchFamily="34" charset="0"/>
                <a:cs typeface="Arial" panose="020B0604020202020204" pitchFamily="34" charset="0"/>
              </a:rPr>
              <a:t>„</a:t>
            </a:r>
            <a:r>
              <a:rPr lang="en" sz="1600" b="1" dirty="0" err="1">
                <a:solidFill>
                  <a:srgbClr val="001B51"/>
                </a:solidFill>
                <a:latin typeface="Arial" panose="020B0604020202020204" pitchFamily="34" charset="0"/>
                <a:cs typeface="Arial" panose="020B0604020202020204" pitchFamily="34" charset="0"/>
              </a:rPr>
              <a:t>Wenn</a:t>
            </a:r>
            <a:r>
              <a:rPr lang="en" sz="1600" b="1" dirty="0">
                <a:solidFill>
                  <a:srgbClr val="001B51"/>
                </a:solidFill>
                <a:latin typeface="Arial" panose="020B0604020202020204" pitchFamily="34" charset="0"/>
                <a:cs typeface="Arial" panose="020B0604020202020204" pitchFamily="34" charset="0"/>
              </a:rPr>
              <a:t> ich Kinder und </a:t>
            </a:r>
            <a:r>
              <a:rPr lang="en" sz="1600" b="1" dirty="0" err="1">
                <a:solidFill>
                  <a:srgbClr val="001B51"/>
                </a:solidFill>
                <a:latin typeface="Arial" panose="020B0604020202020204" pitchFamily="34" charset="0"/>
                <a:cs typeface="Arial" panose="020B0604020202020204" pitchFamily="34" charset="0"/>
              </a:rPr>
              <a:t>eine</a:t>
            </a:r>
            <a:r>
              <a:rPr lang="en" sz="1600" b="1" dirty="0">
                <a:solidFill>
                  <a:srgbClr val="001B51"/>
                </a:solidFill>
                <a:latin typeface="Arial" panose="020B0604020202020204" pitchFamily="34" charset="0"/>
                <a:cs typeface="Arial" panose="020B0604020202020204" pitchFamily="34" charset="0"/>
              </a:rPr>
              <a:t> </a:t>
            </a:r>
            <a:r>
              <a:rPr lang="en" sz="1600" b="1" dirty="0" err="1">
                <a:solidFill>
                  <a:srgbClr val="001B51"/>
                </a:solidFill>
                <a:latin typeface="Arial" panose="020B0604020202020204" pitchFamily="34" charset="0"/>
                <a:cs typeface="Arial" panose="020B0604020202020204" pitchFamily="34" charset="0"/>
              </a:rPr>
              <a:t>Karriere</a:t>
            </a:r>
            <a:r>
              <a:rPr lang="en" sz="1600" b="1" dirty="0">
                <a:solidFill>
                  <a:srgbClr val="001B51"/>
                </a:solidFill>
                <a:latin typeface="Arial" panose="020B0604020202020204" pitchFamily="34" charset="0"/>
                <a:cs typeface="Arial" panose="020B0604020202020204" pitchFamily="34" charset="0"/>
              </a:rPr>
              <a:t> </a:t>
            </a:r>
            <a:r>
              <a:rPr lang="en" sz="1600" b="1" dirty="0" err="1">
                <a:solidFill>
                  <a:srgbClr val="001B51"/>
                </a:solidFill>
                <a:latin typeface="Arial" panose="020B0604020202020204" pitchFamily="34" charset="0"/>
                <a:cs typeface="Arial" panose="020B0604020202020204" pitchFamily="34" charset="0"/>
              </a:rPr>
              <a:t>habe</a:t>
            </a:r>
            <a:r>
              <a:rPr lang="en" sz="1600" b="1" dirty="0">
                <a:solidFill>
                  <a:srgbClr val="001B51"/>
                </a:solidFill>
                <a:latin typeface="Arial" panose="020B0604020202020204" pitchFamily="34" charset="0"/>
                <a:cs typeface="Arial" panose="020B0604020202020204" pitchFamily="34" charset="0"/>
              </a:rPr>
              <a:t>, </a:t>
            </a:r>
            <a:r>
              <a:rPr lang="en" sz="1600" b="1" dirty="0" err="1">
                <a:solidFill>
                  <a:srgbClr val="001B51"/>
                </a:solidFill>
                <a:latin typeface="Arial" panose="020B0604020202020204" pitchFamily="34" charset="0"/>
                <a:cs typeface="Arial" panose="020B0604020202020204" pitchFamily="34" charset="0"/>
              </a:rPr>
              <a:t>unterstellt</a:t>
            </a:r>
            <a:r>
              <a:rPr lang="en" sz="1600" b="1" dirty="0">
                <a:solidFill>
                  <a:srgbClr val="001B51"/>
                </a:solidFill>
                <a:latin typeface="Arial" panose="020B0604020202020204" pitchFamily="34" charset="0"/>
                <a:cs typeface="Arial" panose="020B0604020202020204" pitchFamily="34" charset="0"/>
              </a:rPr>
              <a:t> mir </a:t>
            </a:r>
            <a:r>
              <a:rPr lang="en" sz="1600" b="1" dirty="0" err="1">
                <a:solidFill>
                  <a:srgbClr val="001B51"/>
                </a:solidFill>
                <a:latin typeface="Arial" panose="020B0604020202020204" pitchFamily="34" charset="0"/>
                <a:cs typeface="Arial" panose="020B0604020202020204" pitchFamily="34" charset="0"/>
              </a:rPr>
              <a:t>niemand</a:t>
            </a:r>
            <a:r>
              <a:rPr lang="en" sz="1600" b="1" dirty="0">
                <a:solidFill>
                  <a:srgbClr val="001B51"/>
                </a:solidFill>
                <a:latin typeface="Arial" panose="020B0604020202020204" pitchFamily="34" charset="0"/>
                <a:cs typeface="Arial" panose="020B0604020202020204" pitchFamily="34" charset="0"/>
              </a:rPr>
              <a:t> </a:t>
            </a:r>
            <a:r>
              <a:rPr lang="en" sz="1600" b="1" dirty="0" err="1">
                <a:solidFill>
                  <a:srgbClr val="001B51"/>
                </a:solidFill>
                <a:latin typeface="Arial" panose="020B0604020202020204" pitchFamily="34" charset="0"/>
                <a:cs typeface="Arial" panose="020B0604020202020204" pitchFamily="34" charset="0"/>
              </a:rPr>
              <a:t>egoistisch</a:t>
            </a:r>
            <a:r>
              <a:rPr lang="en" sz="1600" b="1" dirty="0">
                <a:solidFill>
                  <a:srgbClr val="001B51"/>
                </a:solidFill>
                <a:latin typeface="Arial" panose="020B0604020202020204" pitchFamily="34" charset="0"/>
                <a:cs typeface="Arial" panose="020B0604020202020204" pitchFamily="34" charset="0"/>
              </a:rPr>
              <a:t> </a:t>
            </a:r>
            <a:r>
              <a:rPr lang="en" sz="1600" b="1" dirty="0" err="1">
                <a:solidFill>
                  <a:srgbClr val="001B51"/>
                </a:solidFill>
                <a:latin typeface="Arial" panose="020B0604020202020204" pitchFamily="34" charset="0"/>
                <a:cs typeface="Arial" panose="020B0604020202020204" pitchFamily="34" charset="0"/>
              </a:rPr>
              <a:t>zu</a:t>
            </a:r>
            <a:r>
              <a:rPr lang="en" sz="1600" b="1" dirty="0">
                <a:solidFill>
                  <a:srgbClr val="001B51"/>
                </a:solidFill>
                <a:latin typeface="Arial" panose="020B0604020202020204" pitchFamily="34" charset="0"/>
                <a:cs typeface="Arial" panose="020B0604020202020204" pitchFamily="34" charset="0"/>
              </a:rPr>
              <a:t> sein, </a:t>
            </a:r>
            <a:r>
              <a:rPr lang="en" sz="1600" b="1" dirty="0" err="1">
                <a:solidFill>
                  <a:srgbClr val="001B51"/>
                </a:solidFill>
                <a:latin typeface="Arial" panose="020B0604020202020204" pitchFamily="34" charset="0"/>
                <a:cs typeface="Arial" panose="020B0604020202020204" pitchFamily="34" charset="0"/>
              </a:rPr>
              <a:t>weil</a:t>
            </a:r>
            <a:r>
              <a:rPr lang="en" sz="1600" b="1" dirty="0">
                <a:solidFill>
                  <a:srgbClr val="001B51"/>
                </a:solidFill>
                <a:latin typeface="Arial" panose="020B0604020202020204" pitchFamily="34" charset="0"/>
                <a:cs typeface="Arial" panose="020B0604020202020204" pitchFamily="34" charset="0"/>
              </a:rPr>
              <a:t> ich </a:t>
            </a:r>
            <a:r>
              <a:rPr lang="en" sz="1600" b="1" dirty="0" err="1">
                <a:solidFill>
                  <a:srgbClr val="001B51"/>
                </a:solidFill>
                <a:latin typeface="Arial" panose="020B0604020202020204" pitchFamily="34" charset="0"/>
                <a:cs typeface="Arial" panose="020B0604020202020204" pitchFamily="34" charset="0"/>
              </a:rPr>
              <a:t>nicht</a:t>
            </a:r>
            <a:r>
              <a:rPr lang="en" sz="1600" b="1" dirty="0">
                <a:solidFill>
                  <a:srgbClr val="001B51"/>
                </a:solidFill>
                <a:latin typeface="Arial" panose="020B0604020202020204" pitchFamily="34" charset="0"/>
                <a:cs typeface="Arial" panose="020B0604020202020204" pitchFamily="34" charset="0"/>
              </a:rPr>
              <a:t> </a:t>
            </a:r>
            <a:r>
              <a:rPr lang="en" sz="1600" b="1" dirty="0" err="1">
                <a:solidFill>
                  <a:srgbClr val="001B51"/>
                </a:solidFill>
                <a:latin typeface="Arial" panose="020B0604020202020204" pitchFamily="34" charset="0"/>
                <a:cs typeface="Arial" panose="020B0604020202020204" pitchFamily="34" charset="0"/>
              </a:rPr>
              <a:t>zuhause</a:t>
            </a:r>
            <a:r>
              <a:rPr lang="en" sz="1600" b="1" dirty="0">
                <a:solidFill>
                  <a:srgbClr val="001B51"/>
                </a:solidFill>
                <a:latin typeface="Arial" panose="020B0604020202020204" pitchFamily="34" charset="0"/>
                <a:cs typeface="Arial" panose="020B0604020202020204" pitchFamily="34" charset="0"/>
              </a:rPr>
              <a:t> </a:t>
            </a:r>
            <a:r>
              <a:rPr lang="en" sz="1600" b="1" dirty="0" err="1">
                <a:solidFill>
                  <a:srgbClr val="001B51"/>
                </a:solidFill>
                <a:latin typeface="Arial" panose="020B0604020202020204" pitchFamily="34" charset="0"/>
                <a:cs typeface="Arial" panose="020B0604020202020204" pitchFamily="34" charset="0"/>
              </a:rPr>
              <a:t>bleibe</a:t>
            </a:r>
            <a:r>
              <a:rPr lang="en" sz="1600" b="1" dirty="0">
                <a:solidFill>
                  <a:srgbClr val="001B51"/>
                </a:solidFill>
                <a:latin typeface="Arial" panose="020B0604020202020204" pitchFamily="34" charset="0"/>
                <a:cs typeface="Arial" panose="020B0604020202020204" pitchFamily="34" charset="0"/>
              </a:rPr>
              <a:t>.”</a:t>
            </a:r>
            <a:endParaRPr lang="de-DE" sz="1600" dirty="0"/>
          </a:p>
        </p:txBody>
      </p:sp>
      <p:sp>
        <p:nvSpPr>
          <p:cNvPr id="11" name="Textfeld 10">
            <a:extLst>
              <a:ext uri="{FF2B5EF4-FFF2-40B4-BE49-F238E27FC236}">
                <a16:creationId xmlns:a16="http://schemas.microsoft.com/office/drawing/2014/main" id="{AD04E7A1-C67B-294A-AEC6-8BEE348F5FEF}"/>
              </a:ext>
            </a:extLst>
          </p:cNvPr>
          <p:cNvSpPr txBox="1"/>
          <p:nvPr/>
        </p:nvSpPr>
        <p:spPr>
          <a:xfrm>
            <a:off x="636084" y="1706941"/>
            <a:ext cx="7686261" cy="584775"/>
          </a:xfrm>
          <a:prstGeom prst="rect">
            <a:avLst/>
          </a:prstGeom>
          <a:noFill/>
        </p:spPr>
        <p:txBody>
          <a:bodyPr wrap="square" rtlCol="0">
            <a:spAutoFit/>
          </a:bodyPr>
          <a:lstStyle/>
          <a:p>
            <a:pPr marL="285750" indent="-285750">
              <a:buFont typeface="Wingdings" pitchFamily="2" charset="2"/>
              <a:buChar char="ü"/>
            </a:pPr>
            <a:r>
              <a:rPr lang="en" sz="1600" b="1" dirty="0">
                <a:solidFill>
                  <a:srgbClr val="001B51"/>
                </a:solidFill>
                <a:latin typeface="Arial" panose="020B0604020202020204" pitchFamily="34" charset="0"/>
                <a:cs typeface="Arial" panose="020B0604020202020204" pitchFamily="34" charset="0"/>
              </a:rPr>
              <a:t>„Ich </a:t>
            </a:r>
            <a:r>
              <a:rPr lang="en" sz="1600" b="1" dirty="0" err="1">
                <a:solidFill>
                  <a:srgbClr val="001B51"/>
                </a:solidFill>
                <a:latin typeface="Arial" panose="020B0604020202020204" pitchFamily="34" charset="0"/>
                <a:cs typeface="Arial" panose="020B0604020202020204" pitchFamily="34" charset="0"/>
              </a:rPr>
              <a:t>habe</a:t>
            </a:r>
            <a:r>
              <a:rPr lang="en" sz="1600" b="1" dirty="0">
                <a:solidFill>
                  <a:srgbClr val="001B51"/>
                </a:solidFill>
                <a:latin typeface="Arial" panose="020B0604020202020204" pitchFamily="34" charset="0"/>
                <a:cs typeface="Arial" panose="020B0604020202020204" pitchFamily="34" charset="0"/>
              </a:rPr>
              <a:t> </a:t>
            </a:r>
            <a:r>
              <a:rPr lang="en" sz="1600" b="1" dirty="0" err="1">
                <a:solidFill>
                  <a:srgbClr val="001B51"/>
                </a:solidFill>
                <a:latin typeface="Arial" panose="020B0604020202020204" pitchFamily="34" charset="0"/>
                <a:cs typeface="Arial" panose="020B0604020202020204" pitchFamily="34" charset="0"/>
              </a:rPr>
              <a:t>eine</a:t>
            </a:r>
            <a:r>
              <a:rPr lang="en" sz="1600" b="1" dirty="0">
                <a:solidFill>
                  <a:srgbClr val="001B51"/>
                </a:solidFill>
                <a:latin typeface="Arial" panose="020B0604020202020204" pitchFamily="34" charset="0"/>
                <a:cs typeface="Arial" panose="020B0604020202020204" pitchFamily="34" charset="0"/>
              </a:rPr>
              <a:t> </a:t>
            </a:r>
            <a:r>
              <a:rPr lang="en" sz="1600" b="1" dirty="0" err="1">
                <a:solidFill>
                  <a:srgbClr val="001B51"/>
                </a:solidFill>
                <a:latin typeface="Arial" panose="020B0604020202020204" pitchFamily="34" charset="0"/>
                <a:cs typeface="Arial" panose="020B0604020202020204" pitchFamily="34" charset="0"/>
              </a:rPr>
              <a:t>deutlich</a:t>
            </a:r>
            <a:r>
              <a:rPr lang="en" sz="1600" b="1" dirty="0">
                <a:solidFill>
                  <a:srgbClr val="001B51"/>
                </a:solidFill>
                <a:latin typeface="Arial" panose="020B0604020202020204" pitchFamily="34" charset="0"/>
                <a:cs typeface="Arial" panose="020B0604020202020204" pitchFamily="34" charset="0"/>
              </a:rPr>
              <a:t> </a:t>
            </a:r>
            <a:r>
              <a:rPr lang="en" sz="1600" b="1" dirty="0" err="1">
                <a:solidFill>
                  <a:srgbClr val="001B51"/>
                </a:solidFill>
                <a:latin typeface="Arial" panose="020B0604020202020204" pitchFamily="34" charset="0"/>
                <a:cs typeface="Arial" panose="020B0604020202020204" pitchFamily="34" charset="0"/>
              </a:rPr>
              <a:t>geringere</a:t>
            </a:r>
            <a:r>
              <a:rPr lang="en" sz="1600" b="1" dirty="0">
                <a:solidFill>
                  <a:srgbClr val="001B51"/>
                </a:solidFill>
                <a:latin typeface="Arial" panose="020B0604020202020204" pitchFamily="34" charset="0"/>
                <a:cs typeface="Arial" panose="020B0604020202020204" pitchFamily="34" charset="0"/>
              </a:rPr>
              <a:t> Chance </a:t>
            </a:r>
            <a:r>
              <a:rPr lang="en" sz="1600" b="1" dirty="0" err="1">
                <a:solidFill>
                  <a:srgbClr val="001B51"/>
                </a:solidFill>
                <a:latin typeface="Arial" panose="020B0604020202020204" pitchFamily="34" charset="0"/>
                <a:cs typeface="Arial" panose="020B0604020202020204" pitchFamily="34" charset="0"/>
              </a:rPr>
              <a:t>sexuelle</a:t>
            </a:r>
            <a:r>
              <a:rPr lang="en" sz="1600" b="1" dirty="0">
                <a:solidFill>
                  <a:srgbClr val="001B51"/>
                </a:solidFill>
                <a:latin typeface="Arial" panose="020B0604020202020204" pitchFamily="34" charset="0"/>
                <a:cs typeface="Arial" panose="020B0604020202020204" pitchFamily="34" charset="0"/>
              </a:rPr>
              <a:t> </a:t>
            </a:r>
            <a:r>
              <a:rPr lang="en" sz="1600" b="1" dirty="0" err="1">
                <a:solidFill>
                  <a:srgbClr val="001B51"/>
                </a:solidFill>
                <a:latin typeface="Arial" panose="020B0604020202020204" pitchFamily="34" charset="0"/>
                <a:cs typeface="Arial" panose="020B0604020202020204" pitchFamily="34" charset="0"/>
              </a:rPr>
              <a:t>Belästigung</a:t>
            </a:r>
            <a:r>
              <a:rPr lang="en" sz="1600" b="1" dirty="0">
                <a:solidFill>
                  <a:srgbClr val="001B51"/>
                </a:solidFill>
                <a:latin typeface="Arial" panose="020B0604020202020204" pitchFamily="34" charset="0"/>
                <a:cs typeface="Arial" panose="020B0604020202020204" pitchFamily="34" charset="0"/>
              </a:rPr>
              <a:t> am </a:t>
            </a:r>
            <a:r>
              <a:rPr lang="en" sz="1600" b="1" dirty="0" err="1">
                <a:solidFill>
                  <a:srgbClr val="001B51"/>
                </a:solidFill>
                <a:latin typeface="Arial" panose="020B0604020202020204" pitchFamily="34" charset="0"/>
                <a:cs typeface="Arial" panose="020B0604020202020204" pitchFamily="34" charset="0"/>
              </a:rPr>
              <a:t>Arbeitsplatz</a:t>
            </a:r>
            <a:r>
              <a:rPr lang="en" sz="1600" b="1" dirty="0">
                <a:solidFill>
                  <a:srgbClr val="001B51"/>
                </a:solidFill>
                <a:latin typeface="Arial" panose="020B0604020202020204" pitchFamily="34" charset="0"/>
                <a:cs typeface="Arial" panose="020B0604020202020204" pitchFamily="34" charset="0"/>
              </a:rPr>
              <a:t> </a:t>
            </a:r>
            <a:r>
              <a:rPr lang="en" sz="1600" b="1" dirty="0" err="1">
                <a:solidFill>
                  <a:srgbClr val="001B51"/>
                </a:solidFill>
                <a:latin typeface="Arial" panose="020B0604020202020204" pitchFamily="34" charset="0"/>
                <a:cs typeface="Arial" panose="020B0604020202020204" pitchFamily="34" charset="0"/>
              </a:rPr>
              <a:t>zu</a:t>
            </a:r>
            <a:r>
              <a:rPr lang="en" sz="1600" b="1" dirty="0">
                <a:solidFill>
                  <a:srgbClr val="001B51"/>
                </a:solidFill>
                <a:latin typeface="Arial" panose="020B0604020202020204" pitchFamily="34" charset="0"/>
                <a:cs typeface="Arial" panose="020B0604020202020204" pitchFamily="34" charset="0"/>
              </a:rPr>
              <a:t> </a:t>
            </a:r>
            <a:r>
              <a:rPr lang="en" sz="1600" b="1" dirty="0" err="1">
                <a:solidFill>
                  <a:srgbClr val="001B51"/>
                </a:solidFill>
                <a:latin typeface="Arial" panose="020B0604020202020204" pitchFamily="34" charset="0"/>
                <a:cs typeface="Arial" panose="020B0604020202020204" pitchFamily="34" charset="0"/>
              </a:rPr>
              <a:t>erleben</a:t>
            </a:r>
            <a:r>
              <a:rPr lang="en" sz="1600" b="1" dirty="0">
                <a:solidFill>
                  <a:srgbClr val="001B51"/>
                </a:solidFill>
                <a:latin typeface="Arial" panose="020B0604020202020204" pitchFamily="34" charset="0"/>
                <a:cs typeface="Arial" panose="020B0604020202020204" pitchFamily="34" charset="0"/>
              </a:rPr>
              <a:t> </a:t>
            </a:r>
            <a:r>
              <a:rPr lang="en" sz="1600" b="1" dirty="0" err="1">
                <a:solidFill>
                  <a:srgbClr val="001B51"/>
                </a:solidFill>
                <a:latin typeface="Arial" panose="020B0604020202020204" pitchFamily="34" charset="0"/>
                <a:cs typeface="Arial" panose="020B0604020202020204" pitchFamily="34" charset="0"/>
              </a:rPr>
              <a:t>als</a:t>
            </a:r>
            <a:r>
              <a:rPr lang="en" sz="1600" b="1" dirty="0">
                <a:solidFill>
                  <a:srgbClr val="001B51"/>
                </a:solidFill>
                <a:latin typeface="Arial" panose="020B0604020202020204" pitchFamily="34" charset="0"/>
                <a:cs typeface="Arial" panose="020B0604020202020204" pitchFamily="34" charset="0"/>
              </a:rPr>
              <a:t> </a:t>
            </a:r>
            <a:r>
              <a:rPr lang="en" sz="1600" b="1" dirty="0" err="1">
                <a:solidFill>
                  <a:srgbClr val="001B51"/>
                </a:solidFill>
                <a:latin typeface="Arial" panose="020B0604020202020204" pitchFamily="34" charset="0"/>
                <a:cs typeface="Arial" panose="020B0604020202020204" pitchFamily="34" charset="0"/>
              </a:rPr>
              <a:t>meine</a:t>
            </a:r>
            <a:r>
              <a:rPr lang="en" sz="1600" b="1" dirty="0">
                <a:solidFill>
                  <a:srgbClr val="001B51"/>
                </a:solidFill>
                <a:latin typeface="Arial" panose="020B0604020202020204" pitchFamily="34" charset="0"/>
                <a:cs typeface="Arial" panose="020B0604020202020204" pitchFamily="34" charset="0"/>
              </a:rPr>
              <a:t> </a:t>
            </a:r>
            <a:r>
              <a:rPr lang="en" sz="1600" b="1" dirty="0" err="1">
                <a:solidFill>
                  <a:srgbClr val="001B51"/>
                </a:solidFill>
                <a:latin typeface="Arial" panose="020B0604020202020204" pitchFamily="34" charset="0"/>
                <a:cs typeface="Arial" panose="020B0604020202020204" pitchFamily="34" charset="0"/>
              </a:rPr>
              <a:t>Kolleg:innen</a:t>
            </a:r>
            <a:r>
              <a:rPr lang="en" sz="1600" b="1" dirty="0">
                <a:solidFill>
                  <a:srgbClr val="001B51"/>
                </a:solidFill>
                <a:latin typeface="Arial" panose="020B0604020202020204" pitchFamily="34" charset="0"/>
                <a:cs typeface="Arial" panose="020B0604020202020204" pitchFamily="34" charset="0"/>
              </a:rPr>
              <a:t>.”</a:t>
            </a:r>
            <a:endParaRPr lang="de-DE" sz="1600" dirty="0"/>
          </a:p>
        </p:txBody>
      </p:sp>
      <p:sp>
        <p:nvSpPr>
          <p:cNvPr id="12" name="Textfeld 11">
            <a:extLst>
              <a:ext uri="{FF2B5EF4-FFF2-40B4-BE49-F238E27FC236}">
                <a16:creationId xmlns:a16="http://schemas.microsoft.com/office/drawing/2014/main" id="{188BDB75-5B62-4243-8C33-1E22BD8E2B59}"/>
              </a:ext>
            </a:extLst>
          </p:cNvPr>
          <p:cNvSpPr txBox="1"/>
          <p:nvPr/>
        </p:nvSpPr>
        <p:spPr>
          <a:xfrm>
            <a:off x="636084" y="3222341"/>
            <a:ext cx="7686261" cy="584775"/>
          </a:xfrm>
          <a:prstGeom prst="rect">
            <a:avLst/>
          </a:prstGeom>
          <a:noFill/>
        </p:spPr>
        <p:txBody>
          <a:bodyPr wrap="square" rtlCol="0">
            <a:spAutoFit/>
          </a:bodyPr>
          <a:lstStyle/>
          <a:p>
            <a:pPr marL="285750" indent="-285750">
              <a:buFont typeface="Wingdings" pitchFamily="2" charset="2"/>
              <a:buChar char="ü"/>
            </a:pPr>
            <a:r>
              <a:rPr lang="en" sz="1600" b="1" dirty="0">
                <a:solidFill>
                  <a:srgbClr val="001B51"/>
                </a:solidFill>
                <a:latin typeface="Arial" panose="020B0604020202020204" pitchFamily="34" charset="0"/>
                <a:cs typeface="Arial" panose="020B0604020202020204" pitchFamily="34" charset="0"/>
              </a:rPr>
              <a:t>„</a:t>
            </a:r>
            <a:r>
              <a:rPr lang="en" sz="1600" b="1" dirty="0" err="1">
                <a:solidFill>
                  <a:srgbClr val="001B51"/>
                </a:solidFill>
                <a:latin typeface="Arial" panose="020B0604020202020204" pitchFamily="34" charset="0"/>
                <a:cs typeface="Arial" panose="020B0604020202020204" pitchFamily="34" charset="0"/>
              </a:rPr>
              <a:t>Entscheide</a:t>
            </a:r>
            <a:r>
              <a:rPr lang="en" sz="1600" b="1" dirty="0">
                <a:solidFill>
                  <a:srgbClr val="001B51"/>
                </a:solidFill>
                <a:latin typeface="Arial" panose="020B0604020202020204" pitchFamily="34" charset="0"/>
                <a:cs typeface="Arial" panose="020B0604020202020204" pitchFamily="34" charset="0"/>
              </a:rPr>
              <a:t> ich </a:t>
            </a:r>
            <a:r>
              <a:rPr lang="en" sz="1600" b="1" dirty="0" err="1">
                <a:solidFill>
                  <a:srgbClr val="001B51"/>
                </a:solidFill>
                <a:latin typeface="Arial" panose="020B0604020202020204" pitchFamily="34" charset="0"/>
                <a:cs typeface="Arial" panose="020B0604020202020204" pitchFamily="34" charset="0"/>
              </a:rPr>
              <a:t>mich</a:t>
            </a:r>
            <a:r>
              <a:rPr lang="en" sz="1600" b="1" dirty="0">
                <a:solidFill>
                  <a:srgbClr val="001B51"/>
                </a:solidFill>
                <a:latin typeface="Arial" panose="020B0604020202020204" pitchFamily="34" charset="0"/>
                <a:cs typeface="Arial" panose="020B0604020202020204" pitchFamily="34" charset="0"/>
              </a:rPr>
              <a:t> </a:t>
            </a:r>
            <a:r>
              <a:rPr lang="en" sz="1600" b="1" dirty="0" err="1">
                <a:solidFill>
                  <a:srgbClr val="001B51"/>
                </a:solidFill>
                <a:latin typeface="Arial" panose="020B0604020202020204" pitchFamily="34" charset="0"/>
                <a:cs typeface="Arial" panose="020B0604020202020204" pitchFamily="34" charset="0"/>
              </a:rPr>
              <a:t>keine</a:t>
            </a:r>
            <a:r>
              <a:rPr lang="en" sz="1600" b="1" dirty="0">
                <a:solidFill>
                  <a:srgbClr val="001B51"/>
                </a:solidFill>
                <a:latin typeface="Arial" panose="020B0604020202020204" pitchFamily="34" charset="0"/>
                <a:cs typeface="Arial" panose="020B0604020202020204" pitchFamily="34" charset="0"/>
              </a:rPr>
              <a:t> Kinder </a:t>
            </a:r>
            <a:r>
              <a:rPr lang="en" sz="1600" b="1" dirty="0" err="1">
                <a:solidFill>
                  <a:srgbClr val="001B51"/>
                </a:solidFill>
                <a:latin typeface="Arial" panose="020B0604020202020204" pitchFamily="34" charset="0"/>
                <a:cs typeface="Arial" panose="020B0604020202020204" pitchFamily="34" charset="0"/>
              </a:rPr>
              <a:t>zu</a:t>
            </a:r>
            <a:r>
              <a:rPr lang="en" sz="1600" b="1" dirty="0">
                <a:solidFill>
                  <a:srgbClr val="001B51"/>
                </a:solidFill>
                <a:latin typeface="Arial" panose="020B0604020202020204" pitchFamily="34" charset="0"/>
                <a:cs typeface="Arial" panose="020B0604020202020204" pitchFamily="34" charset="0"/>
              </a:rPr>
              <a:t> </a:t>
            </a:r>
            <a:r>
              <a:rPr lang="en" sz="1600" b="1" dirty="0" err="1">
                <a:solidFill>
                  <a:srgbClr val="001B51"/>
                </a:solidFill>
                <a:latin typeface="Arial" panose="020B0604020202020204" pitchFamily="34" charset="0"/>
                <a:cs typeface="Arial" panose="020B0604020202020204" pitchFamily="34" charset="0"/>
              </a:rPr>
              <a:t>haben</a:t>
            </a:r>
            <a:r>
              <a:rPr lang="en" sz="1600" b="1" dirty="0">
                <a:solidFill>
                  <a:srgbClr val="001B51"/>
                </a:solidFill>
                <a:latin typeface="Arial" panose="020B0604020202020204" pitchFamily="34" charset="0"/>
                <a:cs typeface="Arial" panose="020B0604020202020204" pitchFamily="34" charset="0"/>
              </a:rPr>
              <a:t>, </a:t>
            </a:r>
            <a:r>
              <a:rPr lang="en" sz="1600" b="1" dirty="0" err="1">
                <a:solidFill>
                  <a:srgbClr val="001B51"/>
                </a:solidFill>
                <a:latin typeface="Arial" panose="020B0604020202020204" pitchFamily="34" charset="0"/>
                <a:cs typeface="Arial" panose="020B0604020202020204" pitchFamily="34" charset="0"/>
              </a:rPr>
              <a:t>wird</a:t>
            </a:r>
            <a:r>
              <a:rPr lang="en" sz="1600" b="1" dirty="0">
                <a:solidFill>
                  <a:srgbClr val="001B51"/>
                </a:solidFill>
                <a:latin typeface="Arial" panose="020B0604020202020204" pitchFamily="34" charset="0"/>
                <a:cs typeface="Arial" panose="020B0604020202020204" pitchFamily="34" charset="0"/>
              </a:rPr>
              <a:t> </a:t>
            </a:r>
            <a:r>
              <a:rPr lang="en" sz="1600" b="1" dirty="0" err="1">
                <a:solidFill>
                  <a:srgbClr val="001B51"/>
                </a:solidFill>
                <a:latin typeface="Arial" panose="020B0604020202020204" pitchFamily="34" charset="0"/>
                <a:cs typeface="Arial" panose="020B0604020202020204" pitchFamily="34" charset="0"/>
              </a:rPr>
              <a:t>mein</a:t>
            </a:r>
            <a:r>
              <a:rPr lang="en" sz="1600" b="1" dirty="0">
                <a:solidFill>
                  <a:srgbClr val="001B51"/>
                </a:solidFill>
                <a:latin typeface="Arial" panose="020B0604020202020204" pitchFamily="34" charset="0"/>
                <a:cs typeface="Arial" panose="020B0604020202020204" pitchFamily="34" charset="0"/>
              </a:rPr>
              <a:t> </a:t>
            </a:r>
            <a:r>
              <a:rPr lang="en" sz="1600" b="1" dirty="0" err="1">
                <a:solidFill>
                  <a:srgbClr val="001B51"/>
                </a:solidFill>
                <a:latin typeface="Arial" panose="020B0604020202020204" pitchFamily="34" charset="0"/>
                <a:cs typeface="Arial" panose="020B0604020202020204" pitchFamily="34" charset="0"/>
              </a:rPr>
              <a:t>Geschlecht</a:t>
            </a:r>
            <a:r>
              <a:rPr lang="en" sz="1600" b="1" dirty="0">
                <a:solidFill>
                  <a:srgbClr val="001B51"/>
                </a:solidFill>
                <a:latin typeface="Arial" panose="020B0604020202020204" pitchFamily="34" charset="0"/>
                <a:cs typeface="Arial" panose="020B0604020202020204" pitchFamily="34" charset="0"/>
              </a:rPr>
              <a:t> </a:t>
            </a:r>
            <a:r>
              <a:rPr lang="en" sz="1600" b="1" dirty="0" err="1">
                <a:solidFill>
                  <a:srgbClr val="001B51"/>
                </a:solidFill>
                <a:latin typeface="Arial" panose="020B0604020202020204" pitchFamily="34" charset="0"/>
                <a:cs typeface="Arial" panose="020B0604020202020204" pitchFamily="34" charset="0"/>
              </a:rPr>
              <a:t>nicht</a:t>
            </a:r>
            <a:r>
              <a:rPr lang="en" sz="1600" b="1" dirty="0">
                <a:solidFill>
                  <a:srgbClr val="001B51"/>
                </a:solidFill>
                <a:latin typeface="Arial" panose="020B0604020202020204" pitchFamily="34" charset="0"/>
                <a:cs typeface="Arial" panose="020B0604020202020204" pitchFamily="34" charset="0"/>
              </a:rPr>
              <a:t> in </a:t>
            </a:r>
            <a:r>
              <a:rPr lang="en" sz="1600" b="1" dirty="0" err="1">
                <a:solidFill>
                  <a:srgbClr val="001B51"/>
                </a:solidFill>
                <a:latin typeface="Arial" panose="020B0604020202020204" pitchFamily="34" charset="0"/>
                <a:cs typeface="Arial" panose="020B0604020202020204" pitchFamily="34" charset="0"/>
              </a:rPr>
              <a:t>Frage</a:t>
            </a:r>
            <a:r>
              <a:rPr lang="en" sz="1600" b="1" dirty="0">
                <a:solidFill>
                  <a:srgbClr val="001B51"/>
                </a:solidFill>
                <a:latin typeface="Arial" panose="020B0604020202020204" pitchFamily="34" charset="0"/>
                <a:cs typeface="Arial" panose="020B0604020202020204" pitchFamily="34" charset="0"/>
              </a:rPr>
              <a:t> </a:t>
            </a:r>
            <a:r>
              <a:rPr lang="en" sz="1600" b="1" dirty="0" err="1">
                <a:solidFill>
                  <a:srgbClr val="001B51"/>
                </a:solidFill>
                <a:latin typeface="Arial" panose="020B0604020202020204" pitchFamily="34" charset="0"/>
                <a:cs typeface="Arial" panose="020B0604020202020204" pitchFamily="34" charset="0"/>
              </a:rPr>
              <a:t>gestellt</a:t>
            </a:r>
            <a:r>
              <a:rPr lang="en" sz="1600" b="1" dirty="0">
                <a:solidFill>
                  <a:srgbClr val="001B51"/>
                </a:solidFill>
                <a:latin typeface="Arial" panose="020B0604020202020204" pitchFamily="34" charset="0"/>
                <a:cs typeface="Arial" panose="020B0604020202020204" pitchFamily="34" charset="0"/>
              </a:rPr>
              <a:t>.”</a:t>
            </a:r>
            <a:endParaRPr lang="de-DE" sz="1600" dirty="0"/>
          </a:p>
        </p:txBody>
      </p:sp>
      <p:sp>
        <p:nvSpPr>
          <p:cNvPr id="15" name="Textfeld 14">
            <a:extLst>
              <a:ext uri="{FF2B5EF4-FFF2-40B4-BE49-F238E27FC236}">
                <a16:creationId xmlns:a16="http://schemas.microsoft.com/office/drawing/2014/main" id="{B01C5866-4EB0-8746-B84D-E4106AFBE4A3}"/>
              </a:ext>
            </a:extLst>
          </p:cNvPr>
          <p:cNvSpPr txBox="1"/>
          <p:nvPr/>
        </p:nvSpPr>
        <p:spPr>
          <a:xfrm>
            <a:off x="636084" y="3985785"/>
            <a:ext cx="7686261" cy="338554"/>
          </a:xfrm>
          <a:prstGeom prst="rect">
            <a:avLst/>
          </a:prstGeom>
          <a:noFill/>
        </p:spPr>
        <p:txBody>
          <a:bodyPr wrap="square" rtlCol="0">
            <a:spAutoFit/>
          </a:bodyPr>
          <a:lstStyle/>
          <a:p>
            <a:pPr marL="285750" indent="-285750">
              <a:buFont typeface="Wingdings" pitchFamily="2" charset="2"/>
              <a:buChar char="ü"/>
            </a:pPr>
            <a:r>
              <a:rPr lang="de-DE" sz="1600" b="1" dirty="0">
                <a:latin typeface="Helvetica"/>
                <a:cs typeface="Helvetica"/>
              </a:rPr>
              <a:t>„</a:t>
            </a:r>
            <a:r>
              <a:rPr lang="de-DE" sz="1600" b="1" dirty="0">
                <a:solidFill>
                  <a:srgbClr val="001B51"/>
                </a:solidFill>
                <a:latin typeface="Helvetica"/>
                <a:cs typeface="Helvetica"/>
              </a:rPr>
              <a:t>Ich werde von Kollegen*innen selten unterbrochen oder übertönt.“</a:t>
            </a:r>
            <a:endParaRPr lang="de-DE" sz="1600" dirty="0"/>
          </a:p>
        </p:txBody>
      </p:sp>
    </p:spTree>
    <p:extLst>
      <p:ext uri="{BB962C8B-B14F-4D97-AF65-F5344CB8AC3E}">
        <p14:creationId xmlns:p14="http://schemas.microsoft.com/office/powerpoint/2010/main" val="333487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P spid="11" grpId="0"/>
      <p:bldP spid="12"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C5B6E8C4-373B-8248-A541-F3B55A88EB16}"/>
              </a:ext>
            </a:extLst>
          </p:cNvPr>
          <p:cNvSpPr txBox="1"/>
          <p:nvPr/>
        </p:nvSpPr>
        <p:spPr>
          <a:xfrm>
            <a:off x="7334817" y="274637"/>
            <a:ext cx="1905000" cy="307777"/>
          </a:xfrm>
          <a:prstGeom prst="rect">
            <a:avLst/>
          </a:prstGeom>
          <a:noFill/>
        </p:spPr>
        <p:txBody>
          <a:bodyPr wrap="square" rtlCol="0">
            <a:spAutoFit/>
          </a:bodyPr>
          <a:lstStyle/>
          <a:p>
            <a:r>
              <a:rPr lang="de-DE" sz="1400" b="1" dirty="0">
                <a:solidFill>
                  <a:srgbClr val="001B51"/>
                </a:solidFill>
                <a:latin typeface="Helvetica" pitchFamily="2" charset="0"/>
              </a:rPr>
              <a:t>HERR &amp; SPEER</a:t>
            </a:r>
          </a:p>
        </p:txBody>
      </p:sp>
      <p:sp>
        <p:nvSpPr>
          <p:cNvPr id="5" name="Textfeld 4">
            <a:extLst>
              <a:ext uri="{FF2B5EF4-FFF2-40B4-BE49-F238E27FC236}">
                <a16:creationId xmlns:a16="http://schemas.microsoft.com/office/drawing/2014/main" id="{4E2444A9-1035-BD42-962E-90C6ED6CCD24}"/>
              </a:ext>
            </a:extLst>
          </p:cNvPr>
          <p:cNvSpPr txBox="1"/>
          <p:nvPr/>
        </p:nvSpPr>
        <p:spPr>
          <a:xfrm>
            <a:off x="845531" y="1753723"/>
            <a:ext cx="8086595" cy="3574055"/>
          </a:xfrm>
          <a:prstGeom prst="rect">
            <a:avLst/>
          </a:prstGeom>
          <a:noFill/>
        </p:spPr>
        <p:txBody>
          <a:bodyPr wrap="square" rtlCol="0">
            <a:spAutoFit/>
          </a:bodyPr>
          <a:lstStyle/>
          <a:p>
            <a:r>
              <a:rPr lang="de-DE" sz="5000" b="1" dirty="0">
                <a:solidFill>
                  <a:srgbClr val="FF0000"/>
                </a:solidFill>
                <a:latin typeface="Helvetica"/>
                <a:cs typeface="Helvetica"/>
              </a:rPr>
              <a:t>Frage: </a:t>
            </a:r>
            <a:r>
              <a:rPr lang="de-DE" sz="5000" b="1" dirty="0">
                <a:solidFill>
                  <a:srgbClr val="001B51"/>
                </a:solidFill>
                <a:latin typeface="Helvetica"/>
                <a:cs typeface="Helvetica"/>
              </a:rPr>
              <a:t>Was macht dieser </a:t>
            </a:r>
            <a:r>
              <a:rPr lang="de-DE" sz="5000" b="1" dirty="0" err="1">
                <a:solidFill>
                  <a:srgbClr val="001B51"/>
                </a:solidFill>
                <a:latin typeface="Helvetica"/>
                <a:cs typeface="Helvetica"/>
              </a:rPr>
              <a:t>Privilegiencheck</a:t>
            </a:r>
            <a:r>
              <a:rPr lang="de-DE" sz="5000" b="1" dirty="0">
                <a:solidFill>
                  <a:srgbClr val="001B51"/>
                </a:solidFill>
                <a:latin typeface="Helvetica"/>
                <a:cs typeface="Helvetica"/>
              </a:rPr>
              <a:t> mit Euch? Wo wurden Euch Privilegien bewusst?</a:t>
            </a:r>
            <a:endParaRPr lang="de-DE" sz="5000" b="1" dirty="0">
              <a:solidFill>
                <a:schemeClr val="bg1"/>
              </a:solidFill>
              <a:latin typeface="Helvetica"/>
              <a:cs typeface="Helvetica"/>
            </a:endParaRPr>
          </a:p>
          <a:p>
            <a:pPr algn="ctr"/>
            <a:endParaRPr lang="de-DE" sz="2625" b="1" i="1" dirty="0">
              <a:latin typeface="Helvetica"/>
              <a:cs typeface="Helvetica"/>
            </a:endParaRPr>
          </a:p>
        </p:txBody>
      </p:sp>
    </p:spTree>
    <p:extLst>
      <p:ext uri="{BB962C8B-B14F-4D97-AF65-F5344CB8AC3E}">
        <p14:creationId xmlns:p14="http://schemas.microsoft.com/office/powerpoint/2010/main" val="34658457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Text enthält.&#10;&#10;Automatisch generierte Beschreibung">
            <a:extLst>
              <a:ext uri="{FF2B5EF4-FFF2-40B4-BE49-F238E27FC236}">
                <a16:creationId xmlns:a16="http://schemas.microsoft.com/office/drawing/2014/main" id="{8D24AE8C-58C2-B949-8218-8A0E53B8EA6F}"/>
              </a:ext>
            </a:extLst>
          </p:cNvPr>
          <p:cNvPicPr>
            <a:picLocks noChangeAspect="1"/>
          </p:cNvPicPr>
          <p:nvPr/>
        </p:nvPicPr>
        <p:blipFill>
          <a:blip r:embed="rId2"/>
          <a:stretch>
            <a:fillRect/>
          </a:stretch>
        </p:blipFill>
        <p:spPr>
          <a:xfrm>
            <a:off x="329166" y="762000"/>
            <a:ext cx="8431327" cy="5417127"/>
          </a:xfrm>
          <a:prstGeom prst="rect">
            <a:avLst/>
          </a:prstGeom>
          <a:noFill/>
        </p:spPr>
      </p:pic>
      <p:sp>
        <p:nvSpPr>
          <p:cNvPr id="5" name="Textfeld 4">
            <a:extLst>
              <a:ext uri="{FF2B5EF4-FFF2-40B4-BE49-F238E27FC236}">
                <a16:creationId xmlns:a16="http://schemas.microsoft.com/office/drawing/2014/main" id="{FDA9150B-9E3F-B647-8E45-E81E157CF3CA}"/>
              </a:ext>
            </a:extLst>
          </p:cNvPr>
          <p:cNvSpPr txBox="1"/>
          <p:nvPr/>
        </p:nvSpPr>
        <p:spPr>
          <a:xfrm>
            <a:off x="7543800" y="120749"/>
            <a:ext cx="1905000" cy="307777"/>
          </a:xfrm>
          <a:prstGeom prst="rect">
            <a:avLst/>
          </a:prstGeom>
          <a:noFill/>
        </p:spPr>
        <p:txBody>
          <a:bodyPr wrap="square" rtlCol="0">
            <a:spAutoFit/>
          </a:bodyPr>
          <a:lstStyle/>
          <a:p>
            <a:r>
              <a:rPr lang="de-DE" sz="1400" b="1" dirty="0">
                <a:solidFill>
                  <a:srgbClr val="001B51"/>
                </a:solidFill>
                <a:latin typeface="Helvetica" pitchFamily="2" charset="0"/>
              </a:rPr>
              <a:t>HERR &amp; SPEER</a:t>
            </a:r>
          </a:p>
        </p:txBody>
      </p:sp>
      <p:sp>
        <p:nvSpPr>
          <p:cNvPr id="2" name="Textfeld 1">
            <a:extLst>
              <a:ext uri="{FF2B5EF4-FFF2-40B4-BE49-F238E27FC236}">
                <a16:creationId xmlns:a16="http://schemas.microsoft.com/office/drawing/2014/main" id="{C980E63B-1647-A841-B98C-8DD542C37303}"/>
              </a:ext>
            </a:extLst>
          </p:cNvPr>
          <p:cNvSpPr txBox="1"/>
          <p:nvPr/>
        </p:nvSpPr>
        <p:spPr>
          <a:xfrm>
            <a:off x="204475" y="6290973"/>
            <a:ext cx="7059690" cy="276999"/>
          </a:xfrm>
          <a:prstGeom prst="rect">
            <a:avLst/>
          </a:prstGeom>
          <a:noFill/>
        </p:spPr>
        <p:txBody>
          <a:bodyPr wrap="none" rtlCol="0">
            <a:spAutoFit/>
          </a:bodyPr>
          <a:lstStyle/>
          <a:p>
            <a:r>
              <a:rPr lang="de-DE" sz="1200" dirty="0"/>
              <a:t>Quelle: Universität San Francisco, https://</a:t>
            </a:r>
            <a:r>
              <a:rPr lang="de-DE" sz="1200" dirty="0" err="1"/>
              <a:t>myusf.usfca.edu</a:t>
            </a:r>
            <a:r>
              <a:rPr lang="de-DE" sz="1200" dirty="0"/>
              <a:t>/</a:t>
            </a:r>
            <a:r>
              <a:rPr lang="de-DE" sz="1200" dirty="0" err="1"/>
              <a:t>student-life</a:t>
            </a:r>
            <a:r>
              <a:rPr lang="de-DE" sz="1200" dirty="0"/>
              <a:t>/</a:t>
            </a:r>
            <a:r>
              <a:rPr lang="de-DE" sz="1200" dirty="0" err="1"/>
              <a:t>intercultural</a:t>
            </a:r>
            <a:r>
              <a:rPr lang="de-DE" sz="1200" dirty="0"/>
              <a:t>-center/check-</a:t>
            </a:r>
            <a:r>
              <a:rPr lang="de-DE" sz="1200" dirty="0" err="1"/>
              <a:t>your</a:t>
            </a:r>
            <a:r>
              <a:rPr lang="de-DE" sz="1200" dirty="0"/>
              <a:t>-privilege</a:t>
            </a:r>
          </a:p>
        </p:txBody>
      </p:sp>
    </p:spTree>
    <p:extLst>
      <p:ext uri="{BB962C8B-B14F-4D97-AF65-F5344CB8AC3E}">
        <p14:creationId xmlns:p14="http://schemas.microsoft.com/office/powerpoint/2010/main" val="731425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B152CCE8-CE36-8D45-8215-42A73702B018}"/>
              </a:ext>
            </a:extLst>
          </p:cNvPr>
          <p:cNvSpPr>
            <a:spLocks noGrp="1"/>
          </p:cNvSpPr>
          <p:nvPr>
            <p:ph type="title"/>
          </p:nvPr>
        </p:nvSpPr>
        <p:spPr>
          <a:xfrm>
            <a:off x="534544" y="597413"/>
            <a:ext cx="8609456" cy="994172"/>
          </a:xfrm>
        </p:spPr>
        <p:txBody>
          <a:bodyPr>
            <a:noAutofit/>
          </a:bodyPr>
          <a:lstStyle/>
          <a:p>
            <a:pPr algn="l"/>
            <a:r>
              <a:rPr lang="de-DE" sz="3200" b="1" dirty="0">
                <a:solidFill>
                  <a:srgbClr val="FF0000"/>
                </a:solidFill>
                <a:latin typeface="Helvetica"/>
                <a:cs typeface="Helvetica"/>
              </a:rPr>
              <a:t>Handlungsideen </a:t>
            </a:r>
            <a:r>
              <a:rPr lang="de-DE" sz="3200" b="1" dirty="0">
                <a:solidFill>
                  <a:srgbClr val="001B51"/>
                </a:solidFill>
                <a:latin typeface="Helvetica"/>
                <a:cs typeface="Helvetica"/>
              </a:rPr>
              <a:t>für male </a:t>
            </a:r>
            <a:r>
              <a:rPr lang="de-DE" sz="3200" b="1" dirty="0" err="1">
                <a:solidFill>
                  <a:srgbClr val="001B51"/>
                </a:solidFill>
                <a:latin typeface="Helvetica"/>
                <a:cs typeface="Helvetica"/>
              </a:rPr>
              <a:t>allies</a:t>
            </a:r>
            <a:endParaRPr lang="en-US" sz="3200" b="1" dirty="0">
              <a:solidFill>
                <a:srgbClr val="001B51"/>
              </a:solidFill>
              <a:latin typeface="Helvetica"/>
              <a:cs typeface="Helvetica"/>
            </a:endParaRPr>
          </a:p>
        </p:txBody>
      </p:sp>
      <p:sp>
        <p:nvSpPr>
          <p:cNvPr id="6" name="Textfeld 5">
            <a:extLst>
              <a:ext uri="{FF2B5EF4-FFF2-40B4-BE49-F238E27FC236}">
                <a16:creationId xmlns:a16="http://schemas.microsoft.com/office/drawing/2014/main" id="{B911C28F-18A6-0E4B-84D8-033786050533}"/>
              </a:ext>
            </a:extLst>
          </p:cNvPr>
          <p:cNvSpPr txBox="1"/>
          <p:nvPr/>
        </p:nvSpPr>
        <p:spPr>
          <a:xfrm>
            <a:off x="7543800" y="120749"/>
            <a:ext cx="1905000" cy="307777"/>
          </a:xfrm>
          <a:prstGeom prst="rect">
            <a:avLst/>
          </a:prstGeom>
          <a:noFill/>
        </p:spPr>
        <p:txBody>
          <a:bodyPr wrap="square" rtlCol="0">
            <a:spAutoFit/>
          </a:bodyPr>
          <a:lstStyle/>
          <a:p>
            <a:r>
              <a:rPr lang="de-DE" sz="1400" b="1" dirty="0">
                <a:solidFill>
                  <a:srgbClr val="001B51"/>
                </a:solidFill>
                <a:latin typeface="Helvetica" pitchFamily="2" charset="0"/>
              </a:rPr>
              <a:t>HERR &amp; SPEER</a:t>
            </a:r>
          </a:p>
        </p:txBody>
      </p:sp>
      <p:sp>
        <p:nvSpPr>
          <p:cNvPr id="2" name="Textfeld 1">
            <a:extLst>
              <a:ext uri="{FF2B5EF4-FFF2-40B4-BE49-F238E27FC236}">
                <a16:creationId xmlns:a16="http://schemas.microsoft.com/office/drawing/2014/main" id="{86B4EB78-63AB-8B2F-ED5D-40C75EE8DB10}"/>
              </a:ext>
            </a:extLst>
          </p:cNvPr>
          <p:cNvSpPr txBox="1"/>
          <p:nvPr/>
        </p:nvSpPr>
        <p:spPr>
          <a:xfrm>
            <a:off x="534544" y="2347181"/>
            <a:ext cx="8047911" cy="3416320"/>
          </a:xfrm>
          <a:prstGeom prst="rect">
            <a:avLst/>
          </a:prstGeom>
          <a:noFill/>
        </p:spPr>
        <p:txBody>
          <a:bodyPr wrap="square" rtlCol="0">
            <a:spAutoFit/>
          </a:bodyPr>
          <a:lstStyle/>
          <a:p>
            <a:pPr marL="285750" indent="-285750">
              <a:buFont typeface="Arial" panose="020B0604020202020204" pitchFamily="34" charset="0"/>
              <a:buChar char="•"/>
            </a:pPr>
            <a:r>
              <a:rPr lang="en" b="1" dirty="0">
                <a:solidFill>
                  <a:srgbClr val="001B51"/>
                </a:solidFill>
                <a:latin typeface="Arial" panose="020B0604020202020204" pitchFamily="34" charset="0"/>
                <a:cs typeface="Arial" panose="020B0604020202020204" pitchFamily="34" charset="0"/>
              </a:rPr>
              <a:t>Frauen </a:t>
            </a:r>
            <a:r>
              <a:rPr lang="en" b="1" dirty="0" err="1">
                <a:solidFill>
                  <a:srgbClr val="001B51"/>
                </a:solidFill>
                <a:latin typeface="Arial" panose="020B0604020202020204" pitchFamily="34" charset="0"/>
                <a:cs typeface="Arial" panose="020B0604020202020204" pitchFamily="34" charset="0"/>
              </a:rPr>
              <a:t>zuhören</a:t>
            </a:r>
            <a:r>
              <a:rPr lang="en" b="1" dirty="0">
                <a:solidFill>
                  <a:srgbClr val="001B51"/>
                </a:solidFill>
                <a:latin typeface="Arial" panose="020B0604020202020204" pitchFamily="34" charset="0"/>
                <a:cs typeface="Arial" panose="020B0604020202020204" pitchFamily="34" charset="0"/>
              </a:rPr>
              <a:t>. Frauen </a:t>
            </a:r>
            <a:r>
              <a:rPr lang="en" b="1" dirty="0" err="1">
                <a:solidFill>
                  <a:srgbClr val="001B51"/>
                </a:solidFill>
                <a:latin typeface="Arial" panose="020B0604020202020204" pitchFamily="34" charset="0"/>
                <a:cs typeface="Arial" panose="020B0604020202020204" pitchFamily="34" charset="0"/>
              </a:rPr>
              <a:t>glauben</a:t>
            </a:r>
            <a:r>
              <a:rPr lang="en" b="1" dirty="0">
                <a:solidFill>
                  <a:srgbClr val="001B51"/>
                </a:solidFill>
                <a:latin typeface="Arial" panose="020B0604020202020204" pitchFamily="34" charset="0"/>
                <a:cs typeface="Arial" panose="020B0604020202020204" pitchFamily="34" charset="0"/>
              </a:rPr>
              <a:t>. </a:t>
            </a:r>
            <a:r>
              <a:rPr lang="en" b="1" dirty="0" err="1">
                <a:solidFill>
                  <a:srgbClr val="001B51"/>
                </a:solidFill>
                <a:latin typeface="Arial" panose="020B0604020202020204" pitchFamily="34" charset="0"/>
                <a:cs typeface="Arial" panose="020B0604020202020204" pitchFamily="34" charset="0"/>
              </a:rPr>
              <a:t>Ernste</a:t>
            </a:r>
            <a:r>
              <a:rPr lang="en" b="1" dirty="0">
                <a:solidFill>
                  <a:srgbClr val="001B51"/>
                </a:solidFill>
                <a:latin typeface="Arial" panose="020B0604020202020204" pitchFamily="34" charset="0"/>
                <a:cs typeface="Arial" panose="020B0604020202020204" pitchFamily="34" charset="0"/>
              </a:rPr>
              <a:t> </a:t>
            </a:r>
            <a:r>
              <a:rPr lang="en" b="1" dirty="0" err="1">
                <a:solidFill>
                  <a:srgbClr val="001B51"/>
                </a:solidFill>
                <a:latin typeface="Arial" panose="020B0604020202020204" pitchFamily="34" charset="0"/>
                <a:cs typeface="Arial" panose="020B0604020202020204" pitchFamily="34" charset="0"/>
              </a:rPr>
              <a:t>Fragen</a:t>
            </a:r>
            <a:r>
              <a:rPr lang="en" b="1" dirty="0">
                <a:solidFill>
                  <a:srgbClr val="001B51"/>
                </a:solidFill>
                <a:latin typeface="Arial" panose="020B0604020202020204" pitchFamily="34" charset="0"/>
                <a:cs typeface="Arial" panose="020B0604020202020204" pitchFamily="34" charset="0"/>
              </a:rPr>
              <a:t> </a:t>
            </a:r>
            <a:r>
              <a:rPr lang="en" b="1" dirty="0" err="1">
                <a:solidFill>
                  <a:srgbClr val="001B51"/>
                </a:solidFill>
                <a:latin typeface="Arial" panose="020B0604020202020204" pitchFamily="34" charset="0"/>
                <a:cs typeface="Arial" panose="020B0604020202020204" pitchFamily="34" charset="0"/>
              </a:rPr>
              <a:t>stellen</a:t>
            </a:r>
            <a:r>
              <a:rPr lang="en" b="1" dirty="0">
                <a:solidFill>
                  <a:srgbClr val="001B51"/>
                </a:solidFill>
                <a:latin typeface="Arial" panose="020B0604020202020204" pitchFamily="34" charset="0"/>
                <a:cs typeface="Arial" panose="020B0604020202020204" pitchFamily="34" charset="0"/>
              </a:rPr>
              <a:t> und </a:t>
            </a:r>
            <a:r>
              <a:rPr lang="en" b="1" dirty="0" err="1">
                <a:solidFill>
                  <a:srgbClr val="001B51"/>
                </a:solidFill>
                <a:latin typeface="Arial" panose="020B0604020202020204" pitchFamily="34" charset="0"/>
                <a:cs typeface="Arial" panose="020B0604020202020204" pitchFamily="34" charset="0"/>
              </a:rPr>
              <a:t>Antworten</a:t>
            </a:r>
            <a:r>
              <a:rPr lang="en" b="1" dirty="0">
                <a:solidFill>
                  <a:srgbClr val="001B51"/>
                </a:solidFill>
                <a:latin typeface="Arial" panose="020B0604020202020204" pitchFamily="34" charset="0"/>
                <a:cs typeface="Arial" panose="020B0604020202020204" pitchFamily="34" charset="0"/>
              </a:rPr>
              <a:t> </a:t>
            </a:r>
            <a:r>
              <a:rPr lang="en" b="1" dirty="0" err="1">
                <a:solidFill>
                  <a:srgbClr val="001B51"/>
                </a:solidFill>
                <a:latin typeface="Arial" panose="020B0604020202020204" pitchFamily="34" charset="0"/>
                <a:cs typeface="Arial" panose="020B0604020202020204" pitchFamily="34" charset="0"/>
              </a:rPr>
              <a:t>respektieren</a:t>
            </a:r>
            <a:r>
              <a:rPr lang="en" b="1" dirty="0">
                <a:solidFill>
                  <a:srgbClr val="001B51"/>
                </a:solidFill>
                <a:latin typeface="Arial" panose="020B0604020202020204" pitchFamily="34" charset="0"/>
                <a:cs typeface="Arial" panose="020B0604020202020204" pitchFamily="34" charset="0"/>
              </a:rPr>
              <a:t>. </a:t>
            </a:r>
          </a:p>
          <a:p>
            <a:endParaRPr lang="en" b="1" dirty="0">
              <a:solidFill>
                <a:srgbClr val="001B5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 b="1" dirty="0" err="1">
                <a:solidFill>
                  <a:srgbClr val="FF0000"/>
                </a:solidFill>
                <a:latin typeface="Arial" panose="020B0604020202020204" pitchFamily="34" charset="0"/>
                <a:cs typeface="Arial" panose="020B0604020202020204" pitchFamily="34" charset="0"/>
              </a:rPr>
              <a:t>Sich</a:t>
            </a:r>
            <a:r>
              <a:rPr lang="en" b="1" dirty="0">
                <a:solidFill>
                  <a:srgbClr val="FF0000"/>
                </a:solidFill>
                <a:latin typeface="Arial" panose="020B0604020202020204" pitchFamily="34" charset="0"/>
                <a:cs typeface="Arial" panose="020B0604020202020204" pitchFamily="34" charset="0"/>
              </a:rPr>
              <a:t> </a:t>
            </a:r>
            <a:r>
              <a:rPr lang="en" b="1" dirty="0" err="1">
                <a:solidFill>
                  <a:srgbClr val="FF0000"/>
                </a:solidFill>
                <a:latin typeface="Arial" panose="020B0604020202020204" pitchFamily="34" charset="0"/>
                <a:cs typeface="Arial" panose="020B0604020202020204" pitchFamily="34" charset="0"/>
              </a:rPr>
              <a:t>selbstständig</a:t>
            </a:r>
            <a:r>
              <a:rPr lang="en" b="1" dirty="0">
                <a:solidFill>
                  <a:srgbClr val="FF0000"/>
                </a:solidFill>
                <a:latin typeface="Arial" panose="020B0604020202020204" pitchFamily="34" charset="0"/>
                <a:cs typeface="Arial" panose="020B0604020202020204" pitchFamily="34" charset="0"/>
              </a:rPr>
              <a:t> </a:t>
            </a:r>
            <a:r>
              <a:rPr lang="en" b="1" dirty="0" err="1">
                <a:solidFill>
                  <a:srgbClr val="FF0000"/>
                </a:solidFill>
                <a:latin typeface="Arial" panose="020B0604020202020204" pitchFamily="34" charset="0"/>
                <a:cs typeface="Arial" panose="020B0604020202020204" pitchFamily="34" charset="0"/>
              </a:rPr>
              <a:t>über</a:t>
            </a:r>
            <a:r>
              <a:rPr lang="en" b="1" dirty="0">
                <a:solidFill>
                  <a:srgbClr val="FF0000"/>
                </a:solidFill>
                <a:latin typeface="Arial" panose="020B0604020202020204" pitchFamily="34" charset="0"/>
                <a:cs typeface="Arial" panose="020B0604020202020204" pitchFamily="34" charset="0"/>
              </a:rPr>
              <a:t> </a:t>
            </a:r>
            <a:r>
              <a:rPr lang="en" b="1" dirty="0" err="1">
                <a:solidFill>
                  <a:srgbClr val="FF0000"/>
                </a:solidFill>
                <a:latin typeface="Arial" panose="020B0604020202020204" pitchFamily="34" charset="0"/>
                <a:cs typeface="Arial" panose="020B0604020202020204" pitchFamily="34" charset="0"/>
              </a:rPr>
              <a:t>Diskriminierung</a:t>
            </a:r>
            <a:r>
              <a:rPr lang="en" b="1" dirty="0">
                <a:solidFill>
                  <a:srgbClr val="FF0000"/>
                </a:solidFill>
                <a:latin typeface="Arial" panose="020B0604020202020204" pitchFamily="34" charset="0"/>
                <a:cs typeface="Arial" panose="020B0604020202020204" pitchFamily="34" charset="0"/>
              </a:rPr>
              <a:t> und </a:t>
            </a:r>
            <a:r>
              <a:rPr lang="en" b="1" dirty="0" err="1">
                <a:solidFill>
                  <a:srgbClr val="FF0000"/>
                </a:solidFill>
                <a:latin typeface="Arial" panose="020B0604020202020204" pitchFamily="34" charset="0"/>
                <a:cs typeface="Arial" panose="020B0604020202020204" pitchFamily="34" charset="0"/>
              </a:rPr>
              <a:t>Sexismus</a:t>
            </a:r>
            <a:r>
              <a:rPr lang="en" b="1" dirty="0">
                <a:solidFill>
                  <a:srgbClr val="FF0000"/>
                </a:solidFill>
                <a:latin typeface="Arial" panose="020B0604020202020204" pitchFamily="34" charset="0"/>
                <a:cs typeface="Arial" panose="020B0604020202020204" pitchFamily="34" charset="0"/>
              </a:rPr>
              <a:t> </a:t>
            </a:r>
            <a:r>
              <a:rPr lang="en" b="1" dirty="0" err="1">
                <a:solidFill>
                  <a:srgbClr val="FF0000"/>
                </a:solidFill>
                <a:latin typeface="Arial" panose="020B0604020202020204" pitchFamily="34" charset="0"/>
                <a:cs typeface="Arial" panose="020B0604020202020204" pitchFamily="34" charset="0"/>
              </a:rPr>
              <a:t>informieren</a:t>
            </a:r>
            <a:r>
              <a:rPr lang="en" b="1" dirty="0">
                <a:solidFill>
                  <a:srgbClr val="FF0000"/>
                </a:solidFill>
                <a:latin typeface="Arial" panose="020B0604020202020204" pitchFamily="34" charset="0"/>
                <a:cs typeface="Arial" panose="020B0604020202020204" pitchFamily="34" charset="0"/>
              </a:rPr>
              <a:t> und </a:t>
            </a:r>
            <a:r>
              <a:rPr lang="en" b="1" dirty="0" err="1">
                <a:solidFill>
                  <a:srgbClr val="FF0000"/>
                </a:solidFill>
                <a:latin typeface="Arial" panose="020B0604020202020204" pitchFamily="34" charset="0"/>
                <a:cs typeface="Arial" panose="020B0604020202020204" pitchFamily="34" charset="0"/>
              </a:rPr>
              <a:t>eigene</a:t>
            </a:r>
            <a:r>
              <a:rPr lang="en" b="1" dirty="0">
                <a:solidFill>
                  <a:srgbClr val="FF0000"/>
                </a:solidFill>
                <a:latin typeface="Arial" panose="020B0604020202020204" pitchFamily="34" charset="0"/>
                <a:cs typeface="Arial" panose="020B0604020202020204" pitchFamily="34" charset="0"/>
              </a:rPr>
              <a:t> </a:t>
            </a:r>
            <a:r>
              <a:rPr lang="en" b="1" dirty="0" err="1">
                <a:solidFill>
                  <a:srgbClr val="FF0000"/>
                </a:solidFill>
                <a:latin typeface="Arial" panose="020B0604020202020204" pitchFamily="34" charset="0"/>
                <a:cs typeface="Arial" panose="020B0604020202020204" pitchFamily="34" charset="0"/>
              </a:rPr>
              <a:t>Verhaltensweisen</a:t>
            </a:r>
            <a:r>
              <a:rPr lang="en" b="1" dirty="0">
                <a:solidFill>
                  <a:srgbClr val="FF0000"/>
                </a:solidFill>
                <a:latin typeface="Arial" panose="020B0604020202020204" pitchFamily="34" charset="0"/>
                <a:cs typeface="Arial" panose="020B0604020202020204" pitchFamily="34" charset="0"/>
              </a:rPr>
              <a:t> </a:t>
            </a:r>
            <a:r>
              <a:rPr lang="en" b="1" dirty="0" err="1">
                <a:solidFill>
                  <a:srgbClr val="FF0000"/>
                </a:solidFill>
                <a:latin typeface="Arial" panose="020B0604020202020204" pitchFamily="34" charset="0"/>
                <a:cs typeface="Arial" panose="020B0604020202020204" pitchFamily="34" charset="0"/>
              </a:rPr>
              <a:t>hinterfragen</a:t>
            </a:r>
            <a:r>
              <a:rPr lang="en" b="1" dirty="0">
                <a:solidFill>
                  <a:srgbClr val="FF0000"/>
                </a:solidFill>
                <a:latin typeface="Arial" panose="020B0604020202020204" pitchFamily="34" charset="0"/>
                <a:cs typeface="Arial" panose="020B0604020202020204" pitchFamily="34" charset="0"/>
              </a:rPr>
              <a:t>/</a:t>
            </a:r>
            <a:r>
              <a:rPr lang="en" b="1" dirty="0" err="1">
                <a:solidFill>
                  <a:srgbClr val="FF0000"/>
                </a:solidFill>
                <a:latin typeface="Arial" panose="020B0604020202020204" pitchFamily="34" charset="0"/>
                <a:cs typeface="Arial" panose="020B0604020202020204" pitchFamily="34" charset="0"/>
              </a:rPr>
              <a:t>anpassen</a:t>
            </a:r>
            <a:r>
              <a:rPr lang="en" b="1" dirty="0">
                <a:solidFill>
                  <a:srgbClr val="FF0000"/>
                </a:solidFill>
                <a:latin typeface="Arial" panose="020B0604020202020204" pitchFamily="34" charset="0"/>
                <a:cs typeface="Arial" panose="020B0604020202020204" pitchFamily="34" charset="0"/>
              </a:rPr>
              <a:t>. </a:t>
            </a:r>
          </a:p>
          <a:p>
            <a:endParaRPr lang="en" b="1" dirty="0">
              <a:solidFill>
                <a:srgbClr val="001B5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 b="1" dirty="0" err="1">
                <a:solidFill>
                  <a:srgbClr val="001B51"/>
                </a:solidFill>
                <a:latin typeface="Arial" panose="020B0604020202020204" pitchFamily="34" charset="0"/>
                <a:cs typeface="Arial" panose="020B0604020202020204" pitchFamily="34" charset="0"/>
              </a:rPr>
              <a:t>Keine</a:t>
            </a:r>
            <a:r>
              <a:rPr lang="en" b="1" dirty="0">
                <a:solidFill>
                  <a:srgbClr val="001B51"/>
                </a:solidFill>
                <a:latin typeface="Arial" panose="020B0604020202020204" pitchFamily="34" charset="0"/>
                <a:cs typeface="Arial" panose="020B0604020202020204" pitchFamily="34" charset="0"/>
              </a:rPr>
              <a:t> </a:t>
            </a:r>
            <a:r>
              <a:rPr lang="en" b="1" dirty="0" err="1">
                <a:solidFill>
                  <a:srgbClr val="001B51"/>
                </a:solidFill>
                <a:latin typeface="Arial" panose="020B0604020202020204" pitchFamily="34" charset="0"/>
                <a:cs typeface="Arial" panose="020B0604020202020204" pitchFamily="34" charset="0"/>
              </a:rPr>
              <a:t>sexistischen</a:t>
            </a:r>
            <a:r>
              <a:rPr lang="en" b="1" dirty="0">
                <a:solidFill>
                  <a:srgbClr val="001B51"/>
                </a:solidFill>
                <a:latin typeface="Arial" panose="020B0604020202020204" pitchFamily="34" charset="0"/>
                <a:cs typeface="Arial" panose="020B0604020202020204" pitchFamily="34" charset="0"/>
              </a:rPr>
              <a:t> </a:t>
            </a:r>
            <a:r>
              <a:rPr lang="en" b="1" dirty="0" err="1">
                <a:solidFill>
                  <a:srgbClr val="001B51"/>
                </a:solidFill>
                <a:latin typeface="Arial" panose="020B0604020202020204" pitchFamily="34" charset="0"/>
                <a:cs typeface="Arial" panose="020B0604020202020204" pitchFamily="34" charset="0"/>
              </a:rPr>
              <a:t>Witze</a:t>
            </a:r>
            <a:r>
              <a:rPr lang="en" b="1" dirty="0">
                <a:solidFill>
                  <a:srgbClr val="001B51"/>
                </a:solidFill>
                <a:latin typeface="Arial" panose="020B0604020202020204" pitchFamily="34" charset="0"/>
                <a:cs typeface="Arial" panose="020B0604020202020204" pitchFamily="34" charset="0"/>
              </a:rPr>
              <a:t> machen – und keine Witze kommentarlos hinnehmen.</a:t>
            </a:r>
          </a:p>
          <a:p>
            <a:endParaRPr lang="en" b="1" dirty="0">
              <a:solidFill>
                <a:srgbClr val="001B5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 b="1" dirty="0" err="1">
                <a:solidFill>
                  <a:srgbClr val="FF0000"/>
                </a:solidFill>
                <a:latin typeface="Arial" panose="020B0604020202020204" pitchFamily="34" charset="0"/>
                <a:cs typeface="Arial" panose="020B0604020202020204" pitchFamily="34" charset="0"/>
              </a:rPr>
              <a:t>Im</a:t>
            </a:r>
            <a:r>
              <a:rPr lang="en" b="1" dirty="0">
                <a:solidFill>
                  <a:srgbClr val="FF0000"/>
                </a:solidFill>
                <a:latin typeface="Arial" panose="020B0604020202020204" pitchFamily="34" charset="0"/>
                <a:cs typeface="Arial" panose="020B0604020202020204" pitchFamily="34" charset="0"/>
              </a:rPr>
              <a:t> </a:t>
            </a:r>
            <a:r>
              <a:rPr lang="en" b="1" dirty="0" err="1">
                <a:solidFill>
                  <a:srgbClr val="FF0000"/>
                </a:solidFill>
                <a:latin typeface="Arial" panose="020B0604020202020204" pitchFamily="34" charset="0"/>
                <a:cs typeface="Arial" panose="020B0604020202020204" pitchFamily="34" charset="0"/>
              </a:rPr>
              <a:t>Zweifelsfall</a:t>
            </a:r>
            <a:r>
              <a:rPr lang="en" b="1" dirty="0">
                <a:solidFill>
                  <a:srgbClr val="FF0000"/>
                </a:solidFill>
                <a:latin typeface="Arial" panose="020B0604020202020204" pitchFamily="34" charset="0"/>
                <a:cs typeface="Arial" panose="020B0604020202020204" pitchFamily="34" charset="0"/>
              </a:rPr>
              <a:t>: </a:t>
            </a:r>
            <a:r>
              <a:rPr lang="en" b="1" dirty="0" err="1">
                <a:solidFill>
                  <a:srgbClr val="FF0000"/>
                </a:solidFill>
                <a:latin typeface="Arial" panose="020B0604020202020204" pitchFamily="34" charset="0"/>
                <a:cs typeface="Arial" panose="020B0604020202020204" pitchFamily="34" charset="0"/>
              </a:rPr>
              <a:t>Betroffene</a:t>
            </a:r>
            <a:r>
              <a:rPr lang="en" b="1" dirty="0">
                <a:solidFill>
                  <a:srgbClr val="FF0000"/>
                </a:solidFill>
                <a:latin typeface="Arial" panose="020B0604020202020204" pitchFamily="34" charset="0"/>
                <a:cs typeface="Arial" panose="020B0604020202020204" pitchFamily="34" charset="0"/>
              </a:rPr>
              <a:t> Frau/Person </a:t>
            </a:r>
            <a:r>
              <a:rPr lang="en" b="1" dirty="0" err="1">
                <a:solidFill>
                  <a:srgbClr val="FF0000"/>
                </a:solidFill>
                <a:latin typeface="Arial" panose="020B0604020202020204" pitchFamily="34" charset="0"/>
                <a:cs typeface="Arial" panose="020B0604020202020204" pitchFamily="34" charset="0"/>
              </a:rPr>
              <a:t>fragen</a:t>
            </a:r>
            <a:r>
              <a:rPr lang="en" b="1" dirty="0">
                <a:solidFill>
                  <a:srgbClr val="FF0000"/>
                </a:solidFill>
                <a:latin typeface="Arial" panose="020B0604020202020204" pitchFamily="34" charset="0"/>
                <a:cs typeface="Arial" panose="020B0604020202020204" pitchFamily="34" charset="0"/>
              </a:rPr>
              <a:t>, </a:t>
            </a:r>
            <a:r>
              <a:rPr lang="en" b="1" dirty="0" err="1">
                <a:solidFill>
                  <a:srgbClr val="FF0000"/>
                </a:solidFill>
                <a:latin typeface="Arial" panose="020B0604020202020204" pitchFamily="34" charset="0"/>
                <a:cs typeface="Arial" panose="020B0604020202020204" pitchFamily="34" charset="0"/>
              </a:rPr>
              <a:t>ob</a:t>
            </a:r>
            <a:r>
              <a:rPr lang="en" b="1" dirty="0">
                <a:solidFill>
                  <a:srgbClr val="FF0000"/>
                </a:solidFill>
                <a:latin typeface="Arial" panose="020B0604020202020204" pitchFamily="34" charset="0"/>
                <a:cs typeface="Arial" panose="020B0604020202020204" pitchFamily="34" charset="0"/>
              </a:rPr>
              <a:t> und </a:t>
            </a:r>
            <a:r>
              <a:rPr lang="en" b="1" dirty="0" err="1">
                <a:solidFill>
                  <a:srgbClr val="FF0000"/>
                </a:solidFill>
                <a:latin typeface="Arial" panose="020B0604020202020204" pitchFamily="34" charset="0"/>
                <a:cs typeface="Arial" panose="020B0604020202020204" pitchFamily="34" charset="0"/>
              </a:rPr>
              <a:t>welche</a:t>
            </a:r>
            <a:r>
              <a:rPr lang="en" b="1" dirty="0">
                <a:solidFill>
                  <a:srgbClr val="FF0000"/>
                </a:solidFill>
                <a:latin typeface="Arial" panose="020B0604020202020204" pitchFamily="34" charset="0"/>
                <a:cs typeface="Arial" panose="020B0604020202020204" pitchFamily="34" charset="0"/>
              </a:rPr>
              <a:t> Form der </a:t>
            </a:r>
            <a:r>
              <a:rPr lang="en" b="1" dirty="0" err="1">
                <a:solidFill>
                  <a:srgbClr val="FF0000"/>
                </a:solidFill>
                <a:latin typeface="Arial" panose="020B0604020202020204" pitchFamily="34" charset="0"/>
                <a:cs typeface="Arial" panose="020B0604020202020204" pitchFamily="34" charset="0"/>
              </a:rPr>
              <a:t>Hilfe</a:t>
            </a:r>
            <a:r>
              <a:rPr lang="en" b="1" dirty="0">
                <a:solidFill>
                  <a:srgbClr val="FF0000"/>
                </a:solidFill>
                <a:latin typeface="Arial" panose="020B0604020202020204" pitchFamily="34" charset="0"/>
                <a:cs typeface="Arial" panose="020B0604020202020204" pitchFamily="34" charset="0"/>
              </a:rPr>
              <a:t> </a:t>
            </a:r>
            <a:r>
              <a:rPr lang="en" b="1" dirty="0" err="1">
                <a:solidFill>
                  <a:srgbClr val="FF0000"/>
                </a:solidFill>
                <a:latin typeface="Arial" panose="020B0604020202020204" pitchFamily="34" charset="0"/>
                <a:cs typeface="Arial" panose="020B0604020202020204" pitchFamily="34" charset="0"/>
              </a:rPr>
              <a:t>gebraucht</a:t>
            </a:r>
            <a:r>
              <a:rPr lang="en" b="1" dirty="0">
                <a:solidFill>
                  <a:srgbClr val="FF0000"/>
                </a:solidFill>
                <a:latin typeface="Arial" panose="020B0604020202020204" pitchFamily="34" charset="0"/>
                <a:cs typeface="Arial" panose="020B0604020202020204" pitchFamily="34" charset="0"/>
              </a:rPr>
              <a:t> </a:t>
            </a:r>
            <a:r>
              <a:rPr lang="en" b="1" dirty="0" err="1">
                <a:solidFill>
                  <a:srgbClr val="FF0000"/>
                </a:solidFill>
                <a:latin typeface="Arial" panose="020B0604020202020204" pitchFamily="34" charset="0"/>
                <a:cs typeface="Arial" panose="020B0604020202020204" pitchFamily="34" charset="0"/>
              </a:rPr>
              <a:t>ist</a:t>
            </a:r>
            <a:r>
              <a:rPr lang="en" b="1" dirty="0">
                <a:solidFill>
                  <a:srgbClr val="FF0000"/>
                </a:solidFill>
                <a:latin typeface="Arial" panose="020B0604020202020204" pitchFamily="34" charset="0"/>
                <a:cs typeface="Arial" panose="020B0604020202020204" pitchFamily="34" charset="0"/>
              </a:rPr>
              <a:t>. </a:t>
            </a:r>
          </a:p>
          <a:p>
            <a:endParaRPr lang="de-DE" dirty="0">
              <a:solidFill>
                <a:srgbClr val="001B51"/>
              </a:solidFill>
            </a:endParaRPr>
          </a:p>
        </p:txBody>
      </p:sp>
    </p:spTree>
    <p:extLst>
      <p:ext uri="{BB962C8B-B14F-4D97-AF65-F5344CB8AC3E}">
        <p14:creationId xmlns:p14="http://schemas.microsoft.com/office/powerpoint/2010/main" val="14082295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E29EC20A-B8A3-1644-ABD1-A79289792070}"/>
              </a:ext>
            </a:extLst>
          </p:cNvPr>
          <p:cNvSpPr txBox="1">
            <a:spLocks/>
          </p:cNvSpPr>
          <p:nvPr/>
        </p:nvSpPr>
        <p:spPr>
          <a:xfrm>
            <a:off x="534544" y="348523"/>
            <a:ext cx="8609456" cy="99417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de-DE" sz="3200" b="1" dirty="0">
                <a:solidFill>
                  <a:srgbClr val="FF0000"/>
                </a:solidFill>
                <a:latin typeface="Helvetica"/>
                <a:cs typeface="Helvetica"/>
              </a:rPr>
              <a:t>Handlungsideen </a:t>
            </a:r>
            <a:r>
              <a:rPr lang="de-DE" sz="3200" b="1" dirty="0">
                <a:solidFill>
                  <a:srgbClr val="001B51"/>
                </a:solidFill>
                <a:latin typeface="Helvetica"/>
                <a:cs typeface="Helvetica"/>
              </a:rPr>
              <a:t>für </a:t>
            </a:r>
            <a:r>
              <a:rPr lang="en-US" sz="3200" b="1" dirty="0">
                <a:solidFill>
                  <a:srgbClr val="001B51"/>
                </a:solidFill>
                <a:latin typeface="Helvetica"/>
                <a:cs typeface="Helvetica"/>
              </a:rPr>
              <a:t>male allies</a:t>
            </a:r>
            <a:endParaRPr lang="de-DE" sz="3200" b="1" dirty="0">
              <a:solidFill>
                <a:srgbClr val="001B51"/>
              </a:solidFill>
              <a:latin typeface="Helvetica"/>
              <a:cs typeface="Helvetica"/>
            </a:endParaRPr>
          </a:p>
        </p:txBody>
      </p:sp>
      <p:sp>
        <p:nvSpPr>
          <p:cNvPr id="5" name="Textfeld 4">
            <a:extLst>
              <a:ext uri="{FF2B5EF4-FFF2-40B4-BE49-F238E27FC236}">
                <a16:creationId xmlns:a16="http://schemas.microsoft.com/office/drawing/2014/main" id="{3D0553FF-9AFE-6140-897A-C52134C54E4A}"/>
              </a:ext>
            </a:extLst>
          </p:cNvPr>
          <p:cNvSpPr txBox="1"/>
          <p:nvPr/>
        </p:nvSpPr>
        <p:spPr>
          <a:xfrm>
            <a:off x="534544" y="1762312"/>
            <a:ext cx="8047911" cy="4524315"/>
          </a:xfrm>
          <a:prstGeom prst="rect">
            <a:avLst/>
          </a:prstGeom>
          <a:noFill/>
        </p:spPr>
        <p:txBody>
          <a:bodyPr wrap="square" rtlCol="0">
            <a:spAutoFit/>
          </a:bodyPr>
          <a:lstStyle/>
          <a:p>
            <a:pPr marL="285750" indent="-285750">
              <a:buFont typeface="Arial" panose="020B0604020202020204" pitchFamily="34" charset="0"/>
              <a:buChar char="•"/>
            </a:pPr>
            <a:r>
              <a:rPr lang="en" b="1" dirty="0" err="1">
                <a:solidFill>
                  <a:srgbClr val="001B51"/>
                </a:solidFill>
                <a:latin typeface="Arial" panose="020B0604020202020204" pitchFamily="34" charset="0"/>
                <a:cs typeface="Arial" panose="020B0604020202020204" pitchFamily="34" charset="0"/>
              </a:rPr>
              <a:t>Kolleginnen</a:t>
            </a:r>
            <a:r>
              <a:rPr lang="en" b="1" dirty="0">
                <a:solidFill>
                  <a:srgbClr val="001B51"/>
                </a:solidFill>
                <a:latin typeface="Arial" panose="020B0604020202020204" pitchFamily="34" charset="0"/>
                <a:cs typeface="Arial" panose="020B0604020202020204" pitchFamily="34" charset="0"/>
              </a:rPr>
              <a:t> – Frauen </a:t>
            </a:r>
            <a:r>
              <a:rPr lang="en" b="1" dirty="0" err="1">
                <a:solidFill>
                  <a:srgbClr val="001B51"/>
                </a:solidFill>
                <a:latin typeface="Arial" panose="020B0604020202020204" pitchFamily="34" charset="0"/>
                <a:cs typeface="Arial" panose="020B0604020202020204" pitchFamily="34" charset="0"/>
              </a:rPr>
              <a:t>allgemein</a:t>
            </a:r>
            <a:r>
              <a:rPr lang="en" b="1" dirty="0">
                <a:solidFill>
                  <a:srgbClr val="001B51"/>
                </a:solidFill>
                <a:latin typeface="Arial" panose="020B0604020202020204" pitchFamily="34" charset="0"/>
                <a:cs typeface="Arial" panose="020B0604020202020204" pitchFamily="34" charset="0"/>
              </a:rPr>
              <a:t> – </a:t>
            </a:r>
            <a:r>
              <a:rPr lang="en" b="1" i="1" dirty="0">
                <a:solidFill>
                  <a:srgbClr val="001B51"/>
                </a:solidFill>
                <a:latin typeface="Arial" panose="020B0604020202020204" pitchFamily="34" charset="0"/>
                <a:cs typeface="Arial" panose="020B0604020202020204" pitchFamily="34" charset="0"/>
              </a:rPr>
              <a:t>credit</a:t>
            </a:r>
            <a:r>
              <a:rPr lang="en" b="1" dirty="0">
                <a:solidFill>
                  <a:srgbClr val="001B51"/>
                </a:solidFill>
                <a:latin typeface="Arial" panose="020B0604020202020204" pitchFamily="34" charset="0"/>
                <a:cs typeface="Arial" panose="020B0604020202020204" pitchFamily="34" charset="0"/>
              </a:rPr>
              <a:t> </a:t>
            </a:r>
            <a:r>
              <a:rPr lang="en" b="1" dirty="0" err="1">
                <a:solidFill>
                  <a:srgbClr val="001B51"/>
                </a:solidFill>
                <a:latin typeface="Arial" panose="020B0604020202020204" pitchFamily="34" charset="0"/>
                <a:cs typeface="Arial" panose="020B0604020202020204" pitchFamily="34" charset="0"/>
              </a:rPr>
              <a:t>geben</a:t>
            </a:r>
            <a:r>
              <a:rPr lang="en" b="1" dirty="0">
                <a:solidFill>
                  <a:srgbClr val="001B51"/>
                </a:solidFill>
                <a:latin typeface="Arial" panose="020B0604020202020204" pitchFamily="34" charset="0"/>
                <a:cs typeface="Arial" panose="020B0604020202020204" pitchFamily="34" charset="0"/>
              </a:rPr>
              <a:t> für </a:t>
            </a:r>
            <a:r>
              <a:rPr lang="en" b="1" dirty="0" err="1">
                <a:solidFill>
                  <a:srgbClr val="001B51"/>
                </a:solidFill>
                <a:latin typeface="Arial" panose="020B0604020202020204" pitchFamily="34" charset="0"/>
                <a:cs typeface="Arial" panose="020B0604020202020204" pitchFamily="34" charset="0"/>
              </a:rPr>
              <a:t>ihre</a:t>
            </a:r>
            <a:r>
              <a:rPr lang="en" b="1" dirty="0">
                <a:solidFill>
                  <a:srgbClr val="001B51"/>
                </a:solidFill>
                <a:latin typeface="Arial" panose="020B0604020202020204" pitchFamily="34" charset="0"/>
                <a:cs typeface="Arial" panose="020B0604020202020204" pitchFamily="34" charset="0"/>
              </a:rPr>
              <a:t> Ideen. </a:t>
            </a:r>
          </a:p>
          <a:p>
            <a:endParaRPr lang="en" b="1" dirty="0">
              <a:solidFill>
                <a:srgbClr val="001B5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 b="1" dirty="0" err="1">
                <a:solidFill>
                  <a:srgbClr val="FF0029"/>
                </a:solidFill>
                <a:latin typeface="Arial" panose="020B0604020202020204" pitchFamily="34" charset="0"/>
                <a:cs typeface="Arial" panose="020B0604020202020204" pitchFamily="34" charset="0"/>
              </a:rPr>
              <a:t>Nie</a:t>
            </a:r>
            <a:r>
              <a:rPr lang="en" b="1" dirty="0">
                <a:solidFill>
                  <a:srgbClr val="FF0029"/>
                </a:solidFill>
                <a:latin typeface="Arial" panose="020B0604020202020204" pitchFamily="34" charset="0"/>
                <a:cs typeface="Arial" panose="020B0604020202020204" pitchFamily="34" charset="0"/>
              </a:rPr>
              <a:t> an </a:t>
            </a:r>
            <a:r>
              <a:rPr lang="en" b="1" i="1" dirty="0">
                <a:solidFill>
                  <a:srgbClr val="FF0029"/>
                </a:solidFill>
                <a:latin typeface="Arial" panose="020B0604020202020204" pitchFamily="34" charset="0"/>
                <a:cs typeface="Arial" panose="020B0604020202020204" pitchFamily="34" charset="0"/>
              </a:rPr>
              <a:t>all-male panels </a:t>
            </a:r>
            <a:r>
              <a:rPr lang="en" b="1" dirty="0" err="1">
                <a:solidFill>
                  <a:srgbClr val="FF0029"/>
                </a:solidFill>
                <a:latin typeface="Arial" panose="020B0604020202020204" pitchFamily="34" charset="0"/>
                <a:cs typeface="Arial" panose="020B0604020202020204" pitchFamily="34" charset="0"/>
              </a:rPr>
              <a:t>teilnehmen</a:t>
            </a:r>
            <a:r>
              <a:rPr lang="en" b="1" dirty="0">
                <a:solidFill>
                  <a:srgbClr val="FF0029"/>
                </a:solidFill>
                <a:latin typeface="Arial" panose="020B0604020202020204" pitchFamily="34" charset="0"/>
                <a:cs typeface="Arial" panose="020B0604020202020204" pitchFamily="34" charset="0"/>
              </a:rPr>
              <a:t> und </a:t>
            </a:r>
            <a:r>
              <a:rPr lang="en" b="1" i="1" dirty="0">
                <a:solidFill>
                  <a:srgbClr val="FF0029"/>
                </a:solidFill>
                <a:latin typeface="Arial" panose="020B0604020202020204" pitchFamily="34" charset="0"/>
                <a:cs typeface="Arial" panose="020B0604020202020204" pitchFamily="34" charset="0"/>
              </a:rPr>
              <a:t>all-male </a:t>
            </a:r>
            <a:r>
              <a:rPr lang="en" b="1" dirty="0" err="1">
                <a:solidFill>
                  <a:srgbClr val="FF0029"/>
                </a:solidFill>
                <a:latin typeface="Arial" panose="020B0604020202020204" pitchFamily="34" charset="0"/>
                <a:cs typeface="Arial" panose="020B0604020202020204" pitchFamily="34" charset="0"/>
              </a:rPr>
              <a:t>Arbeitsgruppen</a:t>
            </a:r>
            <a:r>
              <a:rPr lang="en" b="1" dirty="0">
                <a:solidFill>
                  <a:srgbClr val="FF0029"/>
                </a:solidFill>
                <a:latin typeface="Arial" panose="020B0604020202020204" pitchFamily="34" charset="0"/>
                <a:cs typeface="Arial" panose="020B0604020202020204" pitchFamily="34" charset="0"/>
              </a:rPr>
              <a:t> </a:t>
            </a:r>
            <a:r>
              <a:rPr lang="en" b="1" dirty="0" err="1">
                <a:solidFill>
                  <a:srgbClr val="FF0029"/>
                </a:solidFill>
                <a:latin typeface="Arial" panose="020B0604020202020204" pitchFamily="34" charset="0"/>
                <a:cs typeface="Arial" panose="020B0604020202020204" pitchFamily="34" charset="0"/>
              </a:rPr>
              <a:t>hinterfragen</a:t>
            </a:r>
            <a:r>
              <a:rPr lang="en" b="1" dirty="0">
                <a:solidFill>
                  <a:srgbClr val="FF0029"/>
                </a:solidFill>
                <a:latin typeface="Arial" panose="020B0604020202020204" pitchFamily="34" charset="0"/>
                <a:cs typeface="Arial" panose="020B0604020202020204" pitchFamily="34" charset="0"/>
              </a:rPr>
              <a:t>. </a:t>
            </a:r>
          </a:p>
          <a:p>
            <a:endParaRPr lang="en" b="1" dirty="0">
              <a:solidFill>
                <a:srgbClr val="001B5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 b="1" dirty="0">
                <a:solidFill>
                  <a:srgbClr val="001B51"/>
                </a:solidFill>
                <a:latin typeface="Arial" panose="020B0604020202020204" pitchFamily="34" charset="0"/>
                <a:cs typeface="Arial" panose="020B0604020202020204" pitchFamily="34" charset="0"/>
              </a:rPr>
              <a:t>Platz </a:t>
            </a:r>
            <a:r>
              <a:rPr lang="en" b="1" dirty="0" err="1">
                <a:solidFill>
                  <a:srgbClr val="001B51"/>
                </a:solidFill>
                <a:latin typeface="Arial" panose="020B0604020202020204" pitchFamily="34" charset="0"/>
                <a:cs typeface="Arial" panose="020B0604020202020204" pitchFamily="34" charset="0"/>
              </a:rPr>
              <a:t>machen</a:t>
            </a:r>
            <a:r>
              <a:rPr lang="en" b="1" dirty="0">
                <a:solidFill>
                  <a:srgbClr val="001B51"/>
                </a:solidFill>
                <a:latin typeface="Arial" panose="020B0604020202020204" pitchFamily="34" charset="0"/>
                <a:cs typeface="Arial" panose="020B0604020202020204" pitchFamily="34" charset="0"/>
              </a:rPr>
              <a:t> und </a:t>
            </a:r>
            <a:r>
              <a:rPr lang="en" b="1" dirty="0" err="1">
                <a:solidFill>
                  <a:srgbClr val="001B51"/>
                </a:solidFill>
                <a:latin typeface="Arial" panose="020B0604020202020204" pitchFamily="34" charset="0"/>
                <a:cs typeface="Arial" panose="020B0604020202020204" pitchFamily="34" charset="0"/>
              </a:rPr>
              <a:t>andere</a:t>
            </a:r>
            <a:r>
              <a:rPr lang="en" b="1" dirty="0">
                <a:solidFill>
                  <a:srgbClr val="001B51"/>
                </a:solidFill>
                <a:latin typeface="Arial" panose="020B0604020202020204" pitchFamily="34" charset="0"/>
                <a:cs typeface="Arial" panose="020B0604020202020204" pitchFamily="34" charset="0"/>
              </a:rPr>
              <a:t> </a:t>
            </a:r>
            <a:r>
              <a:rPr lang="en" b="1" dirty="0" err="1">
                <a:solidFill>
                  <a:srgbClr val="001B51"/>
                </a:solidFill>
                <a:latin typeface="Arial" panose="020B0604020202020204" pitchFamily="34" charset="0"/>
                <a:cs typeface="Arial" panose="020B0604020202020204" pitchFamily="34" charset="0"/>
              </a:rPr>
              <a:t>zu</a:t>
            </a:r>
            <a:r>
              <a:rPr lang="en" b="1" dirty="0">
                <a:solidFill>
                  <a:srgbClr val="001B51"/>
                </a:solidFill>
                <a:latin typeface="Arial" panose="020B0604020202020204" pitchFamily="34" charset="0"/>
                <a:cs typeface="Arial" panose="020B0604020202020204" pitchFamily="34" charset="0"/>
              </a:rPr>
              <a:t> Wort </a:t>
            </a:r>
            <a:r>
              <a:rPr lang="en" b="1" dirty="0" err="1">
                <a:solidFill>
                  <a:srgbClr val="001B51"/>
                </a:solidFill>
                <a:latin typeface="Arial" panose="020B0604020202020204" pitchFamily="34" charset="0"/>
                <a:cs typeface="Arial" panose="020B0604020202020204" pitchFamily="34" charset="0"/>
              </a:rPr>
              <a:t>kommen</a:t>
            </a:r>
            <a:r>
              <a:rPr lang="en" b="1" dirty="0">
                <a:solidFill>
                  <a:srgbClr val="001B51"/>
                </a:solidFill>
                <a:latin typeface="Arial" panose="020B0604020202020204" pitchFamily="34" charset="0"/>
                <a:cs typeface="Arial" panose="020B0604020202020204" pitchFamily="34" charset="0"/>
              </a:rPr>
              <a:t> </a:t>
            </a:r>
            <a:r>
              <a:rPr lang="en" b="1" dirty="0" err="1">
                <a:solidFill>
                  <a:srgbClr val="001B51"/>
                </a:solidFill>
                <a:latin typeface="Arial" panose="020B0604020202020204" pitchFamily="34" charset="0"/>
                <a:cs typeface="Arial" panose="020B0604020202020204" pitchFamily="34" charset="0"/>
              </a:rPr>
              <a:t>lassen</a:t>
            </a:r>
            <a:r>
              <a:rPr lang="en" b="1" dirty="0">
                <a:solidFill>
                  <a:srgbClr val="001B51"/>
                </a:solidFill>
                <a:latin typeface="Arial" panose="020B0604020202020204" pitchFamily="34" charset="0"/>
                <a:cs typeface="Arial" panose="020B0604020202020204" pitchFamily="34" charset="0"/>
              </a:rPr>
              <a:t>. </a:t>
            </a:r>
          </a:p>
          <a:p>
            <a:endParaRPr lang="en" b="1" dirty="0">
              <a:solidFill>
                <a:srgbClr val="001B5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 b="1" dirty="0">
                <a:solidFill>
                  <a:srgbClr val="FF0029"/>
                </a:solidFill>
                <a:latin typeface="Arial" panose="020B0604020202020204" pitchFamily="34" charset="0"/>
                <a:cs typeface="Arial" panose="020B0604020202020204" pitchFamily="34" charset="0"/>
              </a:rPr>
              <a:t>An </a:t>
            </a:r>
            <a:r>
              <a:rPr lang="en" b="1" dirty="0" err="1">
                <a:solidFill>
                  <a:srgbClr val="FF0029"/>
                </a:solidFill>
                <a:latin typeface="Arial" panose="020B0604020202020204" pitchFamily="34" charset="0"/>
                <a:cs typeface="Arial" panose="020B0604020202020204" pitchFamily="34" charset="0"/>
              </a:rPr>
              <a:t>Veranstaltungen</a:t>
            </a:r>
            <a:r>
              <a:rPr lang="en" b="1" dirty="0">
                <a:solidFill>
                  <a:srgbClr val="FF0029"/>
                </a:solidFill>
                <a:latin typeface="Arial" panose="020B0604020202020204" pitchFamily="34" charset="0"/>
                <a:cs typeface="Arial" panose="020B0604020202020204" pitchFamily="34" charset="0"/>
              </a:rPr>
              <a:t> &amp; </a:t>
            </a:r>
            <a:r>
              <a:rPr lang="en" b="1" dirty="0" err="1">
                <a:solidFill>
                  <a:srgbClr val="FF0029"/>
                </a:solidFill>
                <a:latin typeface="Arial" panose="020B0604020202020204" pitchFamily="34" charset="0"/>
                <a:cs typeface="Arial" panose="020B0604020202020204" pitchFamily="34" charset="0"/>
              </a:rPr>
              <a:t>Gesprächsrunde</a:t>
            </a:r>
            <a:r>
              <a:rPr lang="en" b="1" dirty="0">
                <a:solidFill>
                  <a:srgbClr val="FF0029"/>
                </a:solidFill>
                <a:latin typeface="Arial" panose="020B0604020202020204" pitchFamily="34" charset="0"/>
                <a:cs typeface="Arial" panose="020B0604020202020204" pitchFamily="34" charset="0"/>
              </a:rPr>
              <a:t> </a:t>
            </a:r>
            <a:r>
              <a:rPr lang="en" b="1" dirty="0" err="1">
                <a:solidFill>
                  <a:srgbClr val="FF0029"/>
                </a:solidFill>
                <a:latin typeface="Arial" panose="020B0604020202020204" pitchFamily="34" charset="0"/>
                <a:cs typeface="Arial" panose="020B0604020202020204" pitchFamily="34" charset="0"/>
              </a:rPr>
              <a:t>zu</a:t>
            </a:r>
            <a:r>
              <a:rPr lang="en" b="1" dirty="0">
                <a:solidFill>
                  <a:srgbClr val="FF0029"/>
                </a:solidFill>
                <a:latin typeface="Arial" panose="020B0604020202020204" pitchFamily="34" charset="0"/>
                <a:cs typeface="Arial" panose="020B0604020202020204" pitchFamily="34" charset="0"/>
              </a:rPr>
              <a:t> </a:t>
            </a:r>
            <a:r>
              <a:rPr lang="en" b="1" dirty="0" err="1">
                <a:solidFill>
                  <a:srgbClr val="FF0029"/>
                </a:solidFill>
                <a:latin typeface="Arial" panose="020B0604020202020204" pitchFamily="34" charset="0"/>
                <a:cs typeface="Arial" panose="020B0604020202020204" pitchFamily="34" charset="0"/>
              </a:rPr>
              <a:t>Themen</a:t>
            </a:r>
            <a:r>
              <a:rPr lang="en" b="1" dirty="0">
                <a:solidFill>
                  <a:srgbClr val="FF0029"/>
                </a:solidFill>
                <a:latin typeface="Arial" panose="020B0604020202020204" pitchFamily="34" charset="0"/>
                <a:cs typeface="Arial" panose="020B0604020202020204" pitchFamily="34" charset="0"/>
              </a:rPr>
              <a:t> </a:t>
            </a:r>
            <a:r>
              <a:rPr lang="en" b="1" dirty="0" err="1">
                <a:solidFill>
                  <a:srgbClr val="FF0029"/>
                </a:solidFill>
                <a:latin typeface="Arial" panose="020B0604020202020204" pitchFamily="34" charset="0"/>
                <a:cs typeface="Arial" panose="020B0604020202020204" pitchFamily="34" charset="0"/>
              </a:rPr>
              <a:t>rund</a:t>
            </a:r>
            <a:r>
              <a:rPr lang="en" b="1" dirty="0">
                <a:solidFill>
                  <a:srgbClr val="FF0029"/>
                </a:solidFill>
                <a:latin typeface="Arial" panose="020B0604020202020204" pitchFamily="34" charset="0"/>
                <a:cs typeface="Arial" panose="020B0604020202020204" pitchFamily="34" charset="0"/>
              </a:rPr>
              <a:t> um </a:t>
            </a:r>
            <a:r>
              <a:rPr lang="en" b="1" dirty="0" err="1">
                <a:solidFill>
                  <a:srgbClr val="FF0029"/>
                </a:solidFill>
                <a:latin typeface="Arial" panose="020B0604020202020204" pitchFamily="34" charset="0"/>
                <a:cs typeface="Arial" panose="020B0604020202020204" pitchFamily="34" charset="0"/>
              </a:rPr>
              <a:t>Geschlechtergerechtigkeit</a:t>
            </a:r>
            <a:r>
              <a:rPr lang="en" b="1" dirty="0">
                <a:solidFill>
                  <a:srgbClr val="FF0029"/>
                </a:solidFill>
                <a:latin typeface="Arial" panose="020B0604020202020204" pitchFamily="34" charset="0"/>
                <a:cs typeface="Arial" panose="020B0604020202020204" pitchFamily="34" charset="0"/>
              </a:rPr>
              <a:t> / </a:t>
            </a:r>
            <a:r>
              <a:rPr lang="en" b="1" dirty="0" err="1">
                <a:solidFill>
                  <a:srgbClr val="FF0029"/>
                </a:solidFill>
                <a:latin typeface="Arial" panose="020B0604020202020204" pitchFamily="34" charset="0"/>
                <a:cs typeface="Arial" panose="020B0604020202020204" pitchFamily="34" charset="0"/>
              </a:rPr>
              <a:t>Sexismus</a:t>
            </a:r>
            <a:r>
              <a:rPr lang="en" b="1" dirty="0">
                <a:solidFill>
                  <a:srgbClr val="FF0029"/>
                </a:solidFill>
                <a:latin typeface="Arial" panose="020B0604020202020204" pitchFamily="34" charset="0"/>
                <a:cs typeface="Arial" panose="020B0604020202020204" pitchFamily="34" charset="0"/>
              </a:rPr>
              <a:t> </a:t>
            </a:r>
            <a:r>
              <a:rPr lang="en" b="1" dirty="0" err="1">
                <a:solidFill>
                  <a:srgbClr val="FF0029"/>
                </a:solidFill>
                <a:latin typeface="Arial" panose="020B0604020202020204" pitchFamily="34" charset="0"/>
                <a:cs typeface="Arial" panose="020B0604020202020204" pitchFamily="34" charset="0"/>
              </a:rPr>
              <a:t>teilnehmen</a:t>
            </a:r>
            <a:r>
              <a:rPr lang="en" b="1" dirty="0">
                <a:solidFill>
                  <a:srgbClr val="FF0029"/>
                </a:solidFill>
                <a:latin typeface="Arial" panose="020B0604020202020204" pitchFamily="34" charset="0"/>
                <a:cs typeface="Arial" panose="020B0604020202020204" pitchFamily="34" charset="0"/>
              </a:rPr>
              <a:t> und </a:t>
            </a:r>
            <a:r>
              <a:rPr lang="en" b="1" dirty="0" err="1">
                <a:solidFill>
                  <a:srgbClr val="FF0029"/>
                </a:solidFill>
                <a:latin typeface="Arial" panose="020B0604020202020204" pitchFamily="34" charset="0"/>
                <a:cs typeface="Arial" panose="020B0604020202020204" pitchFamily="34" charset="0"/>
              </a:rPr>
              <a:t>darüber</a:t>
            </a:r>
            <a:r>
              <a:rPr lang="en" b="1" dirty="0">
                <a:solidFill>
                  <a:srgbClr val="FF0029"/>
                </a:solidFill>
                <a:latin typeface="Arial" panose="020B0604020202020204" pitchFamily="34" charset="0"/>
                <a:cs typeface="Arial" panose="020B0604020202020204" pitchFamily="34" charset="0"/>
              </a:rPr>
              <a:t> </a:t>
            </a:r>
            <a:r>
              <a:rPr lang="en" b="1" dirty="0" err="1">
                <a:solidFill>
                  <a:srgbClr val="FF0029"/>
                </a:solidFill>
                <a:latin typeface="Arial" panose="020B0604020202020204" pitchFamily="34" charset="0"/>
                <a:cs typeface="Arial" panose="020B0604020202020204" pitchFamily="34" charset="0"/>
              </a:rPr>
              <a:t>sprechen</a:t>
            </a:r>
            <a:r>
              <a:rPr lang="en" b="1" dirty="0">
                <a:solidFill>
                  <a:srgbClr val="FF0029"/>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en" b="1" dirty="0">
              <a:solidFill>
                <a:srgbClr val="FF0029"/>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 b="1" dirty="0" err="1">
                <a:solidFill>
                  <a:srgbClr val="001B51"/>
                </a:solidFill>
                <a:latin typeface="Arial" panose="020B0604020202020204" pitchFamily="34" charset="0"/>
                <a:cs typeface="Arial" panose="020B0604020202020204" pitchFamily="34" charset="0"/>
              </a:rPr>
              <a:t>Viel</a:t>
            </a:r>
            <a:r>
              <a:rPr lang="en" b="1" dirty="0">
                <a:solidFill>
                  <a:srgbClr val="001B51"/>
                </a:solidFill>
                <a:latin typeface="Arial" panose="020B0604020202020204" pitchFamily="34" charset="0"/>
                <a:cs typeface="Arial" panose="020B0604020202020204" pitchFamily="34" charset="0"/>
              </a:rPr>
              <a:t> </a:t>
            </a:r>
            <a:r>
              <a:rPr lang="en" b="1" dirty="0" err="1">
                <a:solidFill>
                  <a:srgbClr val="001B51"/>
                </a:solidFill>
                <a:latin typeface="Arial" panose="020B0604020202020204" pitchFamily="34" charset="0"/>
                <a:cs typeface="Arial" panose="020B0604020202020204" pitchFamily="34" charset="0"/>
              </a:rPr>
              <a:t>Elternzeit</a:t>
            </a:r>
            <a:r>
              <a:rPr lang="en" b="1" dirty="0">
                <a:solidFill>
                  <a:srgbClr val="001B51"/>
                </a:solidFill>
                <a:latin typeface="Arial" panose="020B0604020202020204" pitchFamily="34" charset="0"/>
                <a:cs typeface="Arial" panose="020B0604020202020204" pitchFamily="34" charset="0"/>
              </a:rPr>
              <a:t> </a:t>
            </a:r>
            <a:r>
              <a:rPr lang="en" b="1" dirty="0" err="1">
                <a:solidFill>
                  <a:srgbClr val="001B51"/>
                </a:solidFill>
                <a:latin typeface="Arial" panose="020B0604020202020204" pitchFamily="34" charset="0"/>
                <a:cs typeface="Arial" panose="020B0604020202020204" pitchFamily="34" charset="0"/>
              </a:rPr>
              <a:t>nehmen</a:t>
            </a:r>
            <a:r>
              <a:rPr lang="en" b="1" dirty="0">
                <a:solidFill>
                  <a:srgbClr val="001B51"/>
                </a:solidFill>
                <a:latin typeface="Arial" panose="020B0604020202020204" pitchFamily="34" charset="0"/>
                <a:cs typeface="Arial" panose="020B0604020202020204" pitchFamily="34" charset="0"/>
              </a:rPr>
              <a:t> und es von </a:t>
            </a:r>
            <a:r>
              <a:rPr lang="en" b="1" dirty="0" err="1">
                <a:solidFill>
                  <a:srgbClr val="001B51"/>
                </a:solidFill>
                <a:latin typeface="Arial" panose="020B0604020202020204" pitchFamily="34" charset="0"/>
                <a:cs typeface="Arial" panose="020B0604020202020204" pitchFamily="34" charset="0"/>
              </a:rPr>
              <a:t>männlichen</a:t>
            </a:r>
            <a:r>
              <a:rPr lang="en" b="1" dirty="0">
                <a:solidFill>
                  <a:srgbClr val="001B51"/>
                </a:solidFill>
                <a:latin typeface="Arial" panose="020B0604020202020204" pitchFamily="34" charset="0"/>
                <a:cs typeface="Arial" panose="020B0604020202020204" pitchFamily="34" charset="0"/>
              </a:rPr>
              <a:t> </a:t>
            </a:r>
            <a:r>
              <a:rPr lang="en" b="1" dirty="0" err="1">
                <a:solidFill>
                  <a:srgbClr val="001B51"/>
                </a:solidFill>
                <a:latin typeface="Arial" panose="020B0604020202020204" pitchFamily="34" charset="0"/>
                <a:cs typeface="Arial" panose="020B0604020202020204" pitchFamily="34" charset="0"/>
              </a:rPr>
              <a:t>Kollegen</a:t>
            </a:r>
            <a:r>
              <a:rPr lang="en" b="1" dirty="0">
                <a:solidFill>
                  <a:srgbClr val="001B51"/>
                </a:solidFill>
                <a:latin typeface="Arial" panose="020B0604020202020204" pitchFamily="34" charset="0"/>
                <a:cs typeface="Arial" panose="020B0604020202020204" pitchFamily="34" charset="0"/>
              </a:rPr>
              <a:t> </a:t>
            </a:r>
            <a:r>
              <a:rPr lang="en" b="1" dirty="0" err="1">
                <a:solidFill>
                  <a:srgbClr val="001B51"/>
                </a:solidFill>
                <a:latin typeface="Arial" panose="020B0604020202020204" pitchFamily="34" charset="0"/>
                <a:cs typeface="Arial" panose="020B0604020202020204" pitchFamily="34" charset="0"/>
              </a:rPr>
              <a:t>auch</a:t>
            </a:r>
            <a:r>
              <a:rPr lang="en" b="1" dirty="0">
                <a:solidFill>
                  <a:srgbClr val="001B51"/>
                </a:solidFill>
                <a:latin typeface="Arial" panose="020B0604020202020204" pitchFamily="34" charset="0"/>
                <a:cs typeface="Arial" panose="020B0604020202020204" pitchFamily="34" charset="0"/>
              </a:rPr>
              <a:t> </a:t>
            </a:r>
            <a:r>
              <a:rPr lang="en" b="1" dirty="0" err="1">
                <a:solidFill>
                  <a:srgbClr val="001B51"/>
                </a:solidFill>
                <a:latin typeface="Arial" panose="020B0604020202020204" pitchFamily="34" charset="0"/>
                <a:cs typeface="Arial" panose="020B0604020202020204" pitchFamily="34" charset="0"/>
              </a:rPr>
              <a:t>erwarten</a:t>
            </a:r>
            <a:r>
              <a:rPr lang="en" b="1" dirty="0">
                <a:solidFill>
                  <a:srgbClr val="001B51"/>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 b="1" dirty="0">
              <a:solidFill>
                <a:srgbClr val="FF0029"/>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 b="1" dirty="0" err="1">
                <a:solidFill>
                  <a:srgbClr val="FF0029"/>
                </a:solidFill>
                <a:latin typeface="Arial" panose="020B0604020202020204" pitchFamily="34" charset="0"/>
                <a:cs typeface="Arial" panose="020B0604020202020204" pitchFamily="34" charset="0"/>
              </a:rPr>
              <a:t>Vorbild</a:t>
            </a:r>
            <a:r>
              <a:rPr lang="en" b="1" dirty="0">
                <a:solidFill>
                  <a:srgbClr val="FF0029"/>
                </a:solidFill>
                <a:latin typeface="Arial" panose="020B0604020202020204" pitchFamily="34" charset="0"/>
                <a:cs typeface="Arial" panose="020B0604020202020204" pitchFamily="34" charset="0"/>
              </a:rPr>
              <a:t> für </a:t>
            </a:r>
            <a:r>
              <a:rPr lang="en" b="1" dirty="0" err="1">
                <a:solidFill>
                  <a:srgbClr val="FF0029"/>
                </a:solidFill>
                <a:latin typeface="Arial" panose="020B0604020202020204" pitchFamily="34" charset="0"/>
                <a:cs typeface="Arial" panose="020B0604020202020204" pitchFamily="34" charset="0"/>
              </a:rPr>
              <a:t>jüngere</a:t>
            </a:r>
            <a:r>
              <a:rPr lang="en" b="1" dirty="0">
                <a:solidFill>
                  <a:srgbClr val="FF0029"/>
                </a:solidFill>
                <a:latin typeface="Arial" panose="020B0604020202020204" pitchFamily="34" charset="0"/>
                <a:cs typeface="Arial" panose="020B0604020202020204" pitchFamily="34" charset="0"/>
              </a:rPr>
              <a:t> </a:t>
            </a:r>
            <a:r>
              <a:rPr lang="en" b="1" dirty="0" err="1">
                <a:solidFill>
                  <a:srgbClr val="FF0029"/>
                </a:solidFill>
                <a:latin typeface="Arial" panose="020B0604020202020204" pitchFamily="34" charset="0"/>
                <a:cs typeface="Arial" panose="020B0604020202020204" pitchFamily="34" charset="0"/>
              </a:rPr>
              <a:t>Männer</a:t>
            </a:r>
            <a:r>
              <a:rPr lang="en" b="1" dirty="0">
                <a:solidFill>
                  <a:srgbClr val="FF0029"/>
                </a:solidFill>
                <a:latin typeface="Arial" panose="020B0604020202020204" pitchFamily="34" charset="0"/>
                <a:cs typeface="Arial" panose="020B0604020202020204" pitchFamily="34" charset="0"/>
              </a:rPr>
              <a:t> sein und den Thomas-</a:t>
            </a:r>
            <a:r>
              <a:rPr lang="en" b="1" dirty="0" err="1">
                <a:solidFill>
                  <a:srgbClr val="FF0029"/>
                </a:solidFill>
                <a:latin typeface="Arial" panose="020B0604020202020204" pitchFamily="34" charset="0"/>
                <a:cs typeface="Arial" panose="020B0604020202020204" pitchFamily="34" charset="0"/>
              </a:rPr>
              <a:t>Kreislauf</a:t>
            </a:r>
            <a:r>
              <a:rPr lang="en" b="1" dirty="0">
                <a:solidFill>
                  <a:srgbClr val="FF0029"/>
                </a:solidFill>
                <a:latin typeface="Arial" panose="020B0604020202020204" pitchFamily="34" charset="0"/>
                <a:cs typeface="Arial" panose="020B0604020202020204" pitchFamily="34" charset="0"/>
              </a:rPr>
              <a:t> </a:t>
            </a:r>
            <a:r>
              <a:rPr lang="en" b="1" dirty="0" err="1">
                <a:solidFill>
                  <a:srgbClr val="FF0029"/>
                </a:solidFill>
                <a:latin typeface="Arial" panose="020B0604020202020204" pitchFamily="34" charset="0"/>
                <a:cs typeface="Arial" panose="020B0604020202020204" pitchFamily="34" charset="0"/>
              </a:rPr>
              <a:t>durchbrechen</a:t>
            </a:r>
            <a:r>
              <a:rPr lang="en" b="1" dirty="0">
                <a:solidFill>
                  <a:srgbClr val="FF0029"/>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97589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1B51"/>
        </a:solidFill>
        <a:effectLst/>
      </p:bgPr>
    </p:bg>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B2D4A411-9458-014F-ABE2-ADBCAA4DA21C}"/>
              </a:ext>
            </a:extLst>
          </p:cNvPr>
          <p:cNvSpPr>
            <a:spLocks noGrp="1"/>
          </p:cNvSpPr>
          <p:nvPr>
            <p:ph idx="1"/>
          </p:nvPr>
        </p:nvSpPr>
        <p:spPr>
          <a:xfrm>
            <a:off x="609600" y="608280"/>
            <a:ext cx="7886700" cy="4806748"/>
          </a:xfrm>
        </p:spPr>
        <p:txBody>
          <a:bodyPr>
            <a:normAutofit/>
          </a:bodyPr>
          <a:lstStyle/>
          <a:p>
            <a:pPr marL="0" indent="0">
              <a:spcBef>
                <a:spcPts val="0"/>
              </a:spcBef>
              <a:buNone/>
              <a:defRPr/>
            </a:pPr>
            <a:endParaRPr lang="en-US" b="1" dirty="0">
              <a:solidFill>
                <a:schemeClr val="bg1"/>
              </a:solidFill>
              <a:latin typeface="Arial" panose="020B0604020202020204" pitchFamily="34" charset="0"/>
              <a:cs typeface="Arial" panose="020B0604020202020204" pitchFamily="34" charset="0"/>
            </a:endParaRPr>
          </a:p>
          <a:p>
            <a:pPr marL="0" indent="0">
              <a:spcBef>
                <a:spcPts val="0"/>
              </a:spcBef>
              <a:buNone/>
              <a:defRPr/>
            </a:pPr>
            <a:r>
              <a:rPr lang="en-US" sz="4800" b="1" dirty="0">
                <a:solidFill>
                  <a:schemeClr val="bg1"/>
                </a:solidFill>
                <a:latin typeface="Arial" panose="020B0604020202020204" pitchFamily="34" charset="0"/>
                <a:cs typeface="Arial" panose="020B0604020202020204" pitchFamily="34" charset="0"/>
              </a:rPr>
              <a:t>Auf in den Dialog</a:t>
            </a:r>
            <a:endParaRPr lang="en-US" sz="4400" dirty="0">
              <a:solidFill>
                <a:schemeClr val="bg1"/>
              </a:solidFill>
              <a:latin typeface="Arial" panose="020B0604020202020204" pitchFamily="34" charset="0"/>
              <a:cs typeface="Arial" panose="020B0604020202020204" pitchFamily="34" charset="0"/>
            </a:endParaRPr>
          </a:p>
          <a:p>
            <a:pPr marL="0" indent="0">
              <a:spcBef>
                <a:spcPts val="0"/>
              </a:spcBef>
              <a:buNone/>
              <a:defRPr/>
            </a:pPr>
            <a:endParaRPr lang="en-US" sz="1400" dirty="0">
              <a:solidFill>
                <a:schemeClr val="bg1"/>
              </a:solidFill>
              <a:latin typeface="Arial" panose="020B0604020202020204" pitchFamily="34" charset="0"/>
              <a:cs typeface="Arial" panose="020B0604020202020204" pitchFamily="34" charset="0"/>
            </a:endParaRPr>
          </a:p>
          <a:p>
            <a:pPr marL="0" indent="0">
              <a:spcBef>
                <a:spcPts val="0"/>
              </a:spcBef>
              <a:buNone/>
              <a:defRPr/>
            </a:pPr>
            <a:r>
              <a:rPr lang="en-US" sz="1100" dirty="0">
                <a:solidFill>
                  <a:schemeClr val="bg1"/>
                </a:solidFill>
                <a:latin typeface="Arial" panose="020B0604020202020204" pitchFamily="34" charset="0"/>
                <a:cs typeface="Arial" panose="020B0604020202020204" pitchFamily="34" charset="0"/>
              </a:rPr>
              <a:t>Vincent-Immanuel Herr &amp; Martin Speer</a:t>
            </a:r>
          </a:p>
          <a:p>
            <a:pPr marL="0" indent="0">
              <a:spcBef>
                <a:spcPts val="0"/>
              </a:spcBef>
              <a:buNone/>
              <a:defRPr/>
            </a:pPr>
            <a:r>
              <a:rPr lang="en-US" sz="1100" b="1" dirty="0" err="1">
                <a:solidFill>
                  <a:schemeClr val="bg1"/>
                </a:solidFill>
                <a:latin typeface="Arial" panose="020B0604020202020204" pitchFamily="34" charset="0"/>
                <a:cs typeface="Arial" panose="020B0604020202020204" pitchFamily="34" charset="0"/>
              </a:rPr>
              <a:t>www.herrundspeer.eu</a:t>
            </a:r>
            <a:endParaRPr lang="en-US" sz="1100" b="1" dirty="0">
              <a:solidFill>
                <a:schemeClr val="bg1"/>
              </a:solidFill>
              <a:latin typeface="Arial" panose="020B0604020202020204" pitchFamily="34" charset="0"/>
              <a:cs typeface="Arial" panose="020B0604020202020204" pitchFamily="34" charset="0"/>
            </a:endParaRPr>
          </a:p>
          <a:p>
            <a:pPr marL="0" indent="0">
              <a:spcBef>
                <a:spcPts val="0"/>
              </a:spcBef>
              <a:buNone/>
              <a:defRPr/>
            </a:pPr>
            <a:r>
              <a:rPr lang="en-US" sz="1100" dirty="0">
                <a:solidFill>
                  <a:schemeClr val="bg1"/>
                </a:solidFill>
                <a:latin typeface="Arial" panose="020B0604020202020204" pitchFamily="34" charset="0"/>
                <a:cs typeface="Arial" panose="020B0604020202020204" pitchFamily="34" charset="0"/>
              </a:rPr>
              <a:t>@</a:t>
            </a:r>
            <a:r>
              <a:rPr lang="en-US" sz="1100" dirty="0" err="1">
                <a:solidFill>
                  <a:schemeClr val="bg1"/>
                </a:solidFill>
                <a:latin typeface="Arial" panose="020B0604020202020204" pitchFamily="34" charset="0"/>
                <a:cs typeface="Arial" panose="020B0604020202020204" pitchFamily="34" charset="0"/>
              </a:rPr>
              <a:t>herrundspeer</a:t>
            </a:r>
            <a:endParaRPr lang="en-US" sz="1100" dirty="0">
              <a:solidFill>
                <a:schemeClr val="bg1"/>
              </a:solidFill>
              <a:latin typeface="Arial" panose="020B0604020202020204" pitchFamily="34" charset="0"/>
              <a:cs typeface="Arial" panose="020B0604020202020204" pitchFamily="34" charset="0"/>
            </a:endParaRPr>
          </a:p>
        </p:txBody>
      </p:sp>
      <p:sp>
        <p:nvSpPr>
          <p:cNvPr id="3" name="Textfeld 2">
            <a:extLst>
              <a:ext uri="{FF2B5EF4-FFF2-40B4-BE49-F238E27FC236}">
                <a16:creationId xmlns:a16="http://schemas.microsoft.com/office/drawing/2014/main" id="{44D1BE1E-2481-834A-86AC-0F7CEAFA8384}"/>
              </a:ext>
            </a:extLst>
          </p:cNvPr>
          <p:cNvSpPr txBox="1"/>
          <p:nvPr/>
        </p:nvSpPr>
        <p:spPr>
          <a:xfrm>
            <a:off x="7543800" y="120749"/>
            <a:ext cx="1905000" cy="307777"/>
          </a:xfrm>
          <a:prstGeom prst="rect">
            <a:avLst/>
          </a:prstGeom>
          <a:noFill/>
        </p:spPr>
        <p:txBody>
          <a:bodyPr wrap="square" rtlCol="0">
            <a:spAutoFit/>
          </a:bodyPr>
          <a:lstStyle/>
          <a:p>
            <a:r>
              <a:rPr lang="de-DE" sz="1400" b="1" dirty="0">
                <a:solidFill>
                  <a:schemeClr val="bg1"/>
                </a:solidFill>
                <a:latin typeface="Helvetica" pitchFamily="2" charset="0"/>
              </a:rPr>
              <a:t>HERR &amp; SPEER</a:t>
            </a:r>
          </a:p>
        </p:txBody>
      </p:sp>
      <p:pic>
        <p:nvPicPr>
          <p:cNvPr id="5" name="Bild 4" descr="41xnTkCXRZL._SR600,315_PIWhiteStrip,BottomLeft,0,35_PIAmznPrime,BottomLeft,0,-5_PIStarRatingFIVE,BottomLeft,360,-6_SR600,315_SCLZZZZZZZ_.jpg">
            <a:extLst>
              <a:ext uri="{FF2B5EF4-FFF2-40B4-BE49-F238E27FC236}">
                <a16:creationId xmlns:a16="http://schemas.microsoft.com/office/drawing/2014/main" id="{DDB4B89D-15E7-D449-9A7E-466AED2876A9}"/>
              </a:ext>
            </a:extLst>
          </p:cNvPr>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a:xfrm>
            <a:off x="7040062" y="4038396"/>
            <a:ext cx="1427116" cy="2247697"/>
          </a:xfrm>
          <a:prstGeom prst="rect">
            <a:avLst/>
          </a:prstGeom>
        </p:spPr>
      </p:pic>
      <p:pic>
        <p:nvPicPr>
          <p:cNvPr id="6" name="Inhaltsplatzhalter 8">
            <a:extLst>
              <a:ext uri="{FF2B5EF4-FFF2-40B4-BE49-F238E27FC236}">
                <a16:creationId xmlns:a16="http://schemas.microsoft.com/office/drawing/2014/main" id="{757FD219-19CD-1B4B-A7D9-65C019FB25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58117" y="4038396"/>
            <a:ext cx="1456238" cy="2211323"/>
          </a:xfrm>
          <a:prstGeom prst="rect">
            <a:avLst/>
          </a:prstGeom>
        </p:spPr>
      </p:pic>
      <p:pic>
        <p:nvPicPr>
          <p:cNvPr id="2" name="Grafik 1">
            <a:extLst>
              <a:ext uri="{FF2B5EF4-FFF2-40B4-BE49-F238E27FC236}">
                <a16:creationId xmlns:a16="http://schemas.microsoft.com/office/drawing/2014/main" id="{017B83C7-A4C9-6193-5C87-63DF5C23C8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03610" y="3379519"/>
            <a:ext cx="1828800" cy="2870200"/>
          </a:xfrm>
          <a:prstGeom prst="rect">
            <a:avLst/>
          </a:prstGeom>
        </p:spPr>
      </p:pic>
    </p:spTree>
    <p:extLst>
      <p:ext uri="{BB962C8B-B14F-4D97-AF65-F5344CB8AC3E}">
        <p14:creationId xmlns:p14="http://schemas.microsoft.com/office/powerpoint/2010/main" val="2081392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4C22DFE5-9578-CF41-8B55-5A75A17F3EA2}"/>
              </a:ext>
            </a:extLst>
          </p:cNvPr>
          <p:cNvSpPr txBox="1">
            <a:spLocks/>
          </p:cNvSpPr>
          <p:nvPr/>
        </p:nvSpPr>
        <p:spPr>
          <a:xfrm>
            <a:off x="817417" y="2216727"/>
            <a:ext cx="7772400" cy="176991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de-DE" sz="2200" b="1" dirty="0">
                <a:solidFill>
                  <a:srgbClr val="001B51"/>
                </a:solidFill>
                <a:latin typeface="Helvetica" pitchFamily="2" charset="0"/>
              </a:rPr>
              <a:t>Meine Eltern.</a:t>
            </a:r>
          </a:p>
          <a:p>
            <a:pPr algn="l"/>
            <a:br>
              <a:rPr lang="de-DE" sz="2200" b="1" dirty="0">
                <a:solidFill>
                  <a:srgbClr val="001B51"/>
                </a:solidFill>
                <a:latin typeface="Helvetica" pitchFamily="2" charset="0"/>
              </a:rPr>
            </a:br>
            <a:r>
              <a:rPr lang="de-DE" sz="2200" b="1" dirty="0">
                <a:solidFill>
                  <a:srgbClr val="001B51"/>
                </a:solidFill>
                <a:latin typeface="Helvetica" pitchFamily="2" charset="0"/>
              </a:rPr>
              <a:t>Und eine Entscheidung zwischen </a:t>
            </a:r>
          </a:p>
          <a:p>
            <a:pPr algn="l"/>
            <a:r>
              <a:rPr lang="de-DE" sz="2200" b="1" dirty="0">
                <a:solidFill>
                  <a:srgbClr val="001B51"/>
                </a:solidFill>
                <a:latin typeface="Helvetica" pitchFamily="2" charset="0"/>
              </a:rPr>
              <a:t>zwei Typen von Männlichkeit.</a:t>
            </a:r>
          </a:p>
        </p:txBody>
      </p:sp>
      <p:sp>
        <p:nvSpPr>
          <p:cNvPr id="9" name="Textfeld 8">
            <a:extLst>
              <a:ext uri="{FF2B5EF4-FFF2-40B4-BE49-F238E27FC236}">
                <a16:creationId xmlns:a16="http://schemas.microsoft.com/office/drawing/2014/main" id="{B9FDFD9D-C8AC-D444-8FEC-0AFEAFE946E7}"/>
              </a:ext>
            </a:extLst>
          </p:cNvPr>
          <p:cNvSpPr txBox="1"/>
          <p:nvPr/>
        </p:nvSpPr>
        <p:spPr>
          <a:xfrm>
            <a:off x="7543800" y="120749"/>
            <a:ext cx="1905000" cy="307777"/>
          </a:xfrm>
          <a:prstGeom prst="rect">
            <a:avLst/>
          </a:prstGeom>
          <a:noFill/>
        </p:spPr>
        <p:txBody>
          <a:bodyPr wrap="square" rtlCol="0">
            <a:spAutoFit/>
          </a:bodyPr>
          <a:lstStyle/>
          <a:p>
            <a:r>
              <a:rPr lang="de-DE" sz="1400" b="1" dirty="0">
                <a:solidFill>
                  <a:srgbClr val="001B51"/>
                </a:solidFill>
                <a:latin typeface="Helvetica" pitchFamily="2" charset="0"/>
              </a:rPr>
              <a:t>HERR &amp; SPEER</a:t>
            </a:r>
          </a:p>
        </p:txBody>
      </p:sp>
      <p:pic>
        <p:nvPicPr>
          <p:cNvPr id="5" name="Grafik 4" descr="Gabelung in der Straße mit einfarbiger Füllung">
            <a:extLst>
              <a:ext uri="{FF2B5EF4-FFF2-40B4-BE49-F238E27FC236}">
                <a16:creationId xmlns:a16="http://schemas.microsoft.com/office/drawing/2014/main" id="{31CA80D1-9086-6BB8-8CDA-F3DFAF1F9A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99607" y="4299335"/>
            <a:ext cx="1808020" cy="1808020"/>
          </a:xfrm>
          <a:prstGeom prst="rect">
            <a:avLst/>
          </a:prstGeom>
        </p:spPr>
      </p:pic>
    </p:spTree>
    <p:extLst>
      <p:ext uri="{BB962C8B-B14F-4D97-AF65-F5344CB8AC3E}">
        <p14:creationId xmlns:p14="http://schemas.microsoft.com/office/powerpoint/2010/main" val="3269990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5F2B6CC9-2B67-CF48-9D7E-6B7DFEB040DE}"/>
              </a:ext>
            </a:extLst>
          </p:cNvPr>
          <p:cNvSpPr txBox="1">
            <a:spLocks/>
          </p:cNvSpPr>
          <p:nvPr/>
        </p:nvSpPr>
        <p:spPr>
          <a:xfrm>
            <a:off x="787006" y="2007220"/>
            <a:ext cx="8118764"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de-DE" sz="2200" b="1" dirty="0">
                <a:solidFill>
                  <a:srgbClr val="001B51"/>
                </a:solidFill>
                <a:latin typeface="Helvetica" pitchFamily="2" charset="0"/>
              </a:rPr>
              <a:t>Die Parkbank.</a:t>
            </a:r>
          </a:p>
          <a:p>
            <a:pPr algn="l"/>
            <a:endParaRPr lang="de-DE" sz="2200" b="1" dirty="0">
              <a:solidFill>
                <a:srgbClr val="001B51"/>
              </a:solidFill>
              <a:latin typeface="Helvetica" pitchFamily="2" charset="0"/>
            </a:endParaRPr>
          </a:p>
          <a:p>
            <a:pPr algn="l"/>
            <a:r>
              <a:rPr lang="de-DE" sz="2200" b="1" dirty="0">
                <a:solidFill>
                  <a:srgbClr val="001B51"/>
                </a:solidFill>
                <a:latin typeface="Helvetica" pitchFamily="2" charset="0"/>
              </a:rPr>
              <a:t>Ein Gespräch und der Beginn </a:t>
            </a:r>
          </a:p>
          <a:p>
            <a:pPr algn="l"/>
            <a:r>
              <a:rPr lang="de-DE" sz="2200" b="1" dirty="0">
                <a:solidFill>
                  <a:srgbClr val="001B51"/>
                </a:solidFill>
                <a:latin typeface="Helvetica" pitchFamily="2" charset="0"/>
              </a:rPr>
              <a:t>eines Perspektivwechsels.</a:t>
            </a:r>
          </a:p>
        </p:txBody>
      </p:sp>
      <p:sp>
        <p:nvSpPr>
          <p:cNvPr id="5" name="Textfeld 4">
            <a:extLst>
              <a:ext uri="{FF2B5EF4-FFF2-40B4-BE49-F238E27FC236}">
                <a16:creationId xmlns:a16="http://schemas.microsoft.com/office/drawing/2014/main" id="{12ABE8A9-92E2-2947-9F35-F97A55B021E3}"/>
              </a:ext>
            </a:extLst>
          </p:cNvPr>
          <p:cNvSpPr txBox="1"/>
          <p:nvPr/>
        </p:nvSpPr>
        <p:spPr>
          <a:xfrm>
            <a:off x="7543800" y="120749"/>
            <a:ext cx="1905000" cy="307777"/>
          </a:xfrm>
          <a:prstGeom prst="rect">
            <a:avLst/>
          </a:prstGeom>
          <a:noFill/>
        </p:spPr>
        <p:txBody>
          <a:bodyPr wrap="square" rtlCol="0">
            <a:spAutoFit/>
          </a:bodyPr>
          <a:lstStyle/>
          <a:p>
            <a:r>
              <a:rPr lang="de-DE" sz="1400" b="1" dirty="0">
                <a:solidFill>
                  <a:srgbClr val="001B51"/>
                </a:solidFill>
                <a:latin typeface="Helvetica" pitchFamily="2" charset="0"/>
              </a:rPr>
              <a:t>HERR &amp; SPEER</a:t>
            </a:r>
          </a:p>
        </p:txBody>
      </p:sp>
      <p:pic>
        <p:nvPicPr>
          <p:cNvPr id="3" name="Grafik 2" descr="Couch mit einfarbiger Füllung">
            <a:extLst>
              <a:ext uri="{FF2B5EF4-FFF2-40B4-BE49-F238E27FC236}">
                <a16:creationId xmlns:a16="http://schemas.microsoft.com/office/drawing/2014/main" id="{BB9FE997-93D3-19C4-B57D-A1C2B7603A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27763" y="3875338"/>
            <a:ext cx="1288473" cy="1288473"/>
          </a:xfrm>
          <a:prstGeom prst="rect">
            <a:avLst/>
          </a:prstGeom>
        </p:spPr>
      </p:pic>
    </p:spTree>
    <p:extLst>
      <p:ext uri="{BB962C8B-B14F-4D97-AF65-F5344CB8AC3E}">
        <p14:creationId xmlns:p14="http://schemas.microsoft.com/office/powerpoint/2010/main" val="2223421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1B5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D01074-EE38-EC42-8262-0BDED2ECBA50}"/>
              </a:ext>
            </a:extLst>
          </p:cNvPr>
          <p:cNvSpPr>
            <a:spLocks noGrp="1"/>
          </p:cNvSpPr>
          <p:nvPr>
            <p:ph type="title"/>
          </p:nvPr>
        </p:nvSpPr>
        <p:spPr>
          <a:xfrm>
            <a:off x="457199" y="1986766"/>
            <a:ext cx="8229600" cy="1143000"/>
          </a:xfrm>
        </p:spPr>
        <p:txBody>
          <a:bodyPr>
            <a:noAutofit/>
          </a:bodyPr>
          <a:lstStyle/>
          <a:p>
            <a:r>
              <a:rPr lang="de-DE" sz="7200" b="1" dirty="0">
                <a:solidFill>
                  <a:schemeClr val="bg1"/>
                </a:solidFill>
                <a:latin typeface="Helvetica" pitchFamily="2" charset="0"/>
              </a:rPr>
              <a:t>Männer als Brückenbauer</a:t>
            </a:r>
          </a:p>
        </p:txBody>
      </p:sp>
      <p:pic>
        <p:nvPicPr>
          <p:cNvPr id="7" name="Grafik 6" descr="Brückenszenerie Silhouette">
            <a:extLst>
              <a:ext uri="{FF2B5EF4-FFF2-40B4-BE49-F238E27FC236}">
                <a16:creationId xmlns:a16="http://schemas.microsoft.com/office/drawing/2014/main" id="{8D721DFA-F3E6-5C47-B7B0-304B5B0A0C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73353" y="4113019"/>
            <a:ext cx="2197292" cy="1512254"/>
          </a:xfrm>
          <a:prstGeom prst="rect">
            <a:avLst/>
          </a:prstGeom>
        </p:spPr>
      </p:pic>
      <p:sp>
        <p:nvSpPr>
          <p:cNvPr id="4" name="Textfeld 3">
            <a:extLst>
              <a:ext uri="{FF2B5EF4-FFF2-40B4-BE49-F238E27FC236}">
                <a16:creationId xmlns:a16="http://schemas.microsoft.com/office/drawing/2014/main" id="{79CD7EB0-BC96-1544-928F-D861747B8728}"/>
              </a:ext>
            </a:extLst>
          </p:cNvPr>
          <p:cNvSpPr txBox="1"/>
          <p:nvPr/>
        </p:nvSpPr>
        <p:spPr>
          <a:xfrm>
            <a:off x="7334817" y="274637"/>
            <a:ext cx="1905000" cy="307777"/>
          </a:xfrm>
          <a:prstGeom prst="rect">
            <a:avLst/>
          </a:prstGeom>
          <a:noFill/>
        </p:spPr>
        <p:txBody>
          <a:bodyPr wrap="square" rtlCol="0">
            <a:spAutoFit/>
          </a:bodyPr>
          <a:lstStyle/>
          <a:p>
            <a:r>
              <a:rPr lang="de-DE" sz="1400" b="1" dirty="0">
                <a:solidFill>
                  <a:schemeClr val="bg1"/>
                </a:solidFill>
                <a:latin typeface="Helvetica" pitchFamily="2" charset="0"/>
              </a:rPr>
              <a:t>HERR &amp; SPEER</a:t>
            </a:r>
          </a:p>
        </p:txBody>
      </p:sp>
    </p:spTree>
    <p:extLst>
      <p:ext uri="{BB962C8B-B14F-4D97-AF65-F5344CB8AC3E}">
        <p14:creationId xmlns:p14="http://schemas.microsoft.com/office/powerpoint/2010/main" val="2345637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1B51"/>
        </a:solidFill>
        <a:effectLst/>
      </p:bgPr>
    </p:bg>
    <p:spTree>
      <p:nvGrpSpPr>
        <p:cNvPr id="1" name=""/>
        <p:cNvGrpSpPr/>
        <p:nvPr/>
      </p:nvGrpSpPr>
      <p:grpSpPr>
        <a:xfrm>
          <a:off x="0" y="0"/>
          <a:ext cx="0" cy="0"/>
          <a:chOff x="0" y="0"/>
          <a:chExt cx="0" cy="0"/>
        </a:xfrm>
      </p:grpSpPr>
      <p:pic>
        <p:nvPicPr>
          <p:cNvPr id="9" name="Inhaltsplatzhalter 8">
            <a:extLst>
              <a:ext uri="{FF2B5EF4-FFF2-40B4-BE49-F238E27FC236}">
                <a16:creationId xmlns:a16="http://schemas.microsoft.com/office/drawing/2014/main" id="{97AF5DDA-843C-A94B-925D-EB3C5BF9BA91}"/>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8300" y="839140"/>
            <a:ext cx="9152300" cy="5179719"/>
          </a:xfrm>
        </p:spPr>
      </p:pic>
      <p:sp>
        <p:nvSpPr>
          <p:cNvPr id="10" name="Textfeld 9">
            <a:extLst>
              <a:ext uri="{FF2B5EF4-FFF2-40B4-BE49-F238E27FC236}">
                <a16:creationId xmlns:a16="http://schemas.microsoft.com/office/drawing/2014/main" id="{07FFD5EA-8D1D-8441-9041-C6DA26B85287}"/>
              </a:ext>
            </a:extLst>
          </p:cNvPr>
          <p:cNvSpPr txBox="1"/>
          <p:nvPr/>
        </p:nvSpPr>
        <p:spPr>
          <a:xfrm>
            <a:off x="1313363" y="6132331"/>
            <a:ext cx="6517273" cy="461665"/>
          </a:xfrm>
          <a:prstGeom prst="rect">
            <a:avLst/>
          </a:prstGeom>
          <a:noFill/>
        </p:spPr>
        <p:txBody>
          <a:bodyPr wrap="square" rtlCol="0">
            <a:spAutoFit/>
          </a:bodyPr>
          <a:lstStyle/>
          <a:p>
            <a:r>
              <a:rPr lang="de-DE" sz="1200" dirty="0">
                <a:solidFill>
                  <a:schemeClr val="bg1"/>
                </a:solidFill>
              </a:rPr>
              <a:t>Benjamin J. </a:t>
            </a:r>
            <a:r>
              <a:rPr lang="de-DE" sz="1200" dirty="0" err="1">
                <a:solidFill>
                  <a:schemeClr val="bg1"/>
                </a:solidFill>
              </a:rPr>
              <a:t>Drury</a:t>
            </a:r>
            <a:r>
              <a:rPr lang="de-DE" sz="1200" dirty="0">
                <a:solidFill>
                  <a:schemeClr val="bg1"/>
                </a:solidFill>
              </a:rPr>
              <a:t> </a:t>
            </a:r>
            <a:r>
              <a:rPr lang="de-DE" sz="1200" dirty="0" err="1">
                <a:solidFill>
                  <a:schemeClr val="bg1"/>
                </a:solidFill>
              </a:rPr>
              <a:t>and</a:t>
            </a:r>
            <a:r>
              <a:rPr lang="de-DE" sz="1200" dirty="0">
                <a:solidFill>
                  <a:schemeClr val="bg1"/>
                </a:solidFill>
              </a:rPr>
              <a:t> Cheryl R. Kaiser, “Allies </a:t>
            </a:r>
            <a:r>
              <a:rPr lang="de-DE" sz="1200" dirty="0" err="1">
                <a:solidFill>
                  <a:schemeClr val="bg1"/>
                </a:solidFill>
              </a:rPr>
              <a:t>against</a:t>
            </a:r>
            <a:r>
              <a:rPr lang="de-DE" sz="1200" dirty="0">
                <a:solidFill>
                  <a:schemeClr val="bg1"/>
                </a:solidFill>
              </a:rPr>
              <a:t> </a:t>
            </a:r>
            <a:r>
              <a:rPr lang="de-DE" sz="1200" dirty="0" err="1">
                <a:solidFill>
                  <a:schemeClr val="bg1"/>
                </a:solidFill>
              </a:rPr>
              <a:t>Sexism</a:t>
            </a:r>
            <a:r>
              <a:rPr lang="de-DE" sz="1200" dirty="0">
                <a:solidFill>
                  <a:schemeClr val="bg1"/>
                </a:solidFill>
              </a:rPr>
              <a:t>: The </a:t>
            </a:r>
            <a:r>
              <a:rPr lang="de-DE" sz="1200" dirty="0" err="1">
                <a:solidFill>
                  <a:schemeClr val="bg1"/>
                </a:solidFill>
              </a:rPr>
              <a:t>Role</a:t>
            </a:r>
            <a:r>
              <a:rPr lang="de-DE" sz="1200" dirty="0">
                <a:solidFill>
                  <a:schemeClr val="bg1"/>
                </a:solidFill>
              </a:rPr>
              <a:t> </a:t>
            </a:r>
            <a:r>
              <a:rPr lang="de-DE" sz="1200" dirty="0" err="1">
                <a:solidFill>
                  <a:schemeClr val="bg1"/>
                </a:solidFill>
              </a:rPr>
              <a:t>of</a:t>
            </a:r>
            <a:r>
              <a:rPr lang="de-DE" sz="1200" dirty="0">
                <a:solidFill>
                  <a:schemeClr val="bg1"/>
                </a:solidFill>
              </a:rPr>
              <a:t> </a:t>
            </a:r>
            <a:r>
              <a:rPr lang="de-DE" sz="1200" dirty="0" err="1">
                <a:solidFill>
                  <a:schemeClr val="bg1"/>
                </a:solidFill>
              </a:rPr>
              <a:t>Men</a:t>
            </a:r>
            <a:r>
              <a:rPr lang="de-DE" sz="1200" dirty="0">
                <a:solidFill>
                  <a:schemeClr val="bg1"/>
                </a:solidFill>
              </a:rPr>
              <a:t> in </a:t>
            </a:r>
            <a:r>
              <a:rPr lang="de-DE" sz="1200" dirty="0" err="1">
                <a:solidFill>
                  <a:schemeClr val="bg1"/>
                </a:solidFill>
              </a:rPr>
              <a:t>Confronting</a:t>
            </a:r>
            <a:r>
              <a:rPr lang="de-DE" sz="1200" dirty="0">
                <a:solidFill>
                  <a:schemeClr val="bg1"/>
                </a:solidFill>
              </a:rPr>
              <a:t> </a:t>
            </a:r>
            <a:r>
              <a:rPr lang="de-DE" sz="1200" dirty="0" err="1">
                <a:solidFill>
                  <a:schemeClr val="bg1"/>
                </a:solidFill>
              </a:rPr>
              <a:t>Sexism</a:t>
            </a:r>
            <a:r>
              <a:rPr lang="de-DE" sz="1200" dirty="0">
                <a:solidFill>
                  <a:schemeClr val="bg1"/>
                </a:solidFill>
              </a:rPr>
              <a:t>,“ </a:t>
            </a:r>
            <a:r>
              <a:rPr lang="de-DE" sz="1200" i="1" dirty="0">
                <a:solidFill>
                  <a:schemeClr val="bg1"/>
                </a:solidFill>
              </a:rPr>
              <a:t>Journal </a:t>
            </a:r>
            <a:r>
              <a:rPr lang="de-DE" sz="1200" i="1" dirty="0" err="1">
                <a:solidFill>
                  <a:schemeClr val="bg1"/>
                </a:solidFill>
              </a:rPr>
              <a:t>of</a:t>
            </a:r>
            <a:r>
              <a:rPr lang="de-DE" sz="1200" i="1" dirty="0">
                <a:solidFill>
                  <a:schemeClr val="bg1"/>
                </a:solidFill>
              </a:rPr>
              <a:t> </a:t>
            </a:r>
            <a:r>
              <a:rPr lang="de-DE" sz="1200" i="1" dirty="0" err="1">
                <a:solidFill>
                  <a:schemeClr val="bg1"/>
                </a:solidFill>
              </a:rPr>
              <a:t>Social</a:t>
            </a:r>
            <a:r>
              <a:rPr lang="de-DE" sz="1200" i="1" dirty="0">
                <a:solidFill>
                  <a:schemeClr val="bg1"/>
                </a:solidFill>
              </a:rPr>
              <a:t> </a:t>
            </a:r>
            <a:r>
              <a:rPr lang="de-DE" sz="1200" i="1" dirty="0" err="1">
                <a:solidFill>
                  <a:schemeClr val="bg1"/>
                </a:solidFill>
              </a:rPr>
              <a:t>Issues</a:t>
            </a:r>
            <a:r>
              <a:rPr lang="de-DE" sz="1200" dirty="0">
                <a:solidFill>
                  <a:schemeClr val="bg1"/>
                </a:solidFill>
              </a:rPr>
              <a:t> 70, </a:t>
            </a:r>
            <a:r>
              <a:rPr lang="de-DE" sz="1200" dirty="0" err="1">
                <a:solidFill>
                  <a:schemeClr val="bg1"/>
                </a:solidFill>
              </a:rPr>
              <a:t>No</a:t>
            </a:r>
            <a:r>
              <a:rPr lang="de-DE" sz="1200" dirty="0">
                <a:solidFill>
                  <a:schemeClr val="bg1"/>
                </a:solidFill>
              </a:rPr>
              <a:t>. 4, 2014, 649.</a:t>
            </a:r>
          </a:p>
        </p:txBody>
      </p:sp>
      <p:pic>
        <p:nvPicPr>
          <p:cNvPr id="4" name="Inhaltsplatzhalter 4" descr="Ein Bild, das Text enthält.&#10;&#10;Automatisch generierte Beschreibung">
            <a:extLst>
              <a:ext uri="{FF2B5EF4-FFF2-40B4-BE49-F238E27FC236}">
                <a16:creationId xmlns:a16="http://schemas.microsoft.com/office/drawing/2014/main" id="{63570C43-BE0C-E34F-8CA4-EEF6AD2689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90408" y="262861"/>
            <a:ext cx="918053" cy="1374870"/>
          </a:xfrm>
          <a:prstGeom prst="rect">
            <a:avLst/>
          </a:prstGeom>
        </p:spPr>
      </p:pic>
    </p:spTree>
    <p:extLst>
      <p:ext uri="{BB962C8B-B14F-4D97-AF65-F5344CB8AC3E}">
        <p14:creationId xmlns:p14="http://schemas.microsoft.com/office/powerpoint/2010/main" val="411457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1B51"/>
        </a:solidFill>
        <a:effectLst/>
      </p:bgPr>
    </p:bg>
    <p:spTree>
      <p:nvGrpSpPr>
        <p:cNvPr id="1" name=""/>
        <p:cNvGrpSpPr/>
        <p:nvPr/>
      </p:nvGrpSpPr>
      <p:grpSpPr>
        <a:xfrm>
          <a:off x="0" y="0"/>
          <a:ext cx="0" cy="0"/>
          <a:chOff x="0" y="0"/>
          <a:chExt cx="0" cy="0"/>
        </a:xfrm>
      </p:grpSpPr>
      <p:pic>
        <p:nvPicPr>
          <p:cNvPr id="9" name="Inhaltsplatzhalter 8">
            <a:extLst>
              <a:ext uri="{FF2B5EF4-FFF2-40B4-BE49-F238E27FC236}">
                <a16:creationId xmlns:a16="http://schemas.microsoft.com/office/drawing/2014/main" id="{97AF5DDA-843C-A94B-925D-EB3C5BF9BA91}"/>
              </a:ext>
            </a:extLst>
          </p:cNvPr>
          <p:cNvPicPr>
            <a:picLocks noGrp="1" noChangeAspect="1"/>
          </p:cNvPicPr>
          <p:nvPr>
            <p:ph idx="1"/>
          </p:nvPr>
        </p:nvPicPr>
        <p:blipFill>
          <a:blip r:embed="rId2" cstate="screen">
            <a:alphaModFix amt="68000"/>
            <a:extLst>
              <a:ext uri="{28A0092B-C50C-407E-A947-70E740481C1C}">
                <a14:useLocalDpi xmlns:a14="http://schemas.microsoft.com/office/drawing/2010/main"/>
              </a:ext>
            </a:extLst>
          </a:blip>
          <a:stretch>
            <a:fillRect/>
          </a:stretch>
        </p:blipFill>
        <p:spPr>
          <a:xfrm>
            <a:off x="-8300" y="839140"/>
            <a:ext cx="9152300" cy="5179719"/>
          </a:xfrm>
        </p:spPr>
      </p:pic>
      <p:sp>
        <p:nvSpPr>
          <p:cNvPr id="10" name="Textfeld 9">
            <a:extLst>
              <a:ext uri="{FF2B5EF4-FFF2-40B4-BE49-F238E27FC236}">
                <a16:creationId xmlns:a16="http://schemas.microsoft.com/office/drawing/2014/main" id="{07FFD5EA-8D1D-8441-9041-C6DA26B85287}"/>
              </a:ext>
            </a:extLst>
          </p:cNvPr>
          <p:cNvSpPr txBox="1"/>
          <p:nvPr/>
        </p:nvSpPr>
        <p:spPr>
          <a:xfrm>
            <a:off x="1313363" y="6132331"/>
            <a:ext cx="6517273" cy="461665"/>
          </a:xfrm>
          <a:prstGeom prst="rect">
            <a:avLst/>
          </a:prstGeom>
          <a:noFill/>
        </p:spPr>
        <p:txBody>
          <a:bodyPr wrap="square" rtlCol="0">
            <a:spAutoFit/>
          </a:bodyPr>
          <a:lstStyle/>
          <a:p>
            <a:r>
              <a:rPr lang="de-DE" sz="1200" dirty="0">
                <a:solidFill>
                  <a:schemeClr val="bg1"/>
                </a:solidFill>
              </a:rPr>
              <a:t>Benjamin J. </a:t>
            </a:r>
            <a:r>
              <a:rPr lang="de-DE" sz="1200" dirty="0" err="1">
                <a:solidFill>
                  <a:schemeClr val="bg1"/>
                </a:solidFill>
              </a:rPr>
              <a:t>Drury</a:t>
            </a:r>
            <a:r>
              <a:rPr lang="de-DE" sz="1200" dirty="0">
                <a:solidFill>
                  <a:schemeClr val="bg1"/>
                </a:solidFill>
              </a:rPr>
              <a:t> </a:t>
            </a:r>
            <a:r>
              <a:rPr lang="de-DE" sz="1200" dirty="0" err="1">
                <a:solidFill>
                  <a:schemeClr val="bg1"/>
                </a:solidFill>
              </a:rPr>
              <a:t>and</a:t>
            </a:r>
            <a:r>
              <a:rPr lang="de-DE" sz="1200" dirty="0">
                <a:solidFill>
                  <a:schemeClr val="bg1"/>
                </a:solidFill>
              </a:rPr>
              <a:t> Cheryl R. Kaiser, “Allies </a:t>
            </a:r>
            <a:r>
              <a:rPr lang="de-DE" sz="1200" dirty="0" err="1">
                <a:solidFill>
                  <a:schemeClr val="bg1"/>
                </a:solidFill>
              </a:rPr>
              <a:t>against</a:t>
            </a:r>
            <a:r>
              <a:rPr lang="de-DE" sz="1200" dirty="0">
                <a:solidFill>
                  <a:schemeClr val="bg1"/>
                </a:solidFill>
              </a:rPr>
              <a:t> </a:t>
            </a:r>
            <a:r>
              <a:rPr lang="de-DE" sz="1200" dirty="0" err="1">
                <a:solidFill>
                  <a:schemeClr val="bg1"/>
                </a:solidFill>
              </a:rPr>
              <a:t>Sexism</a:t>
            </a:r>
            <a:r>
              <a:rPr lang="de-DE" sz="1200" dirty="0">
                <a:solidFill>
                  <a:schemeClr val="bg1"/>
                </a:solidFill>
              </a:rPr>
              <a:t>: The </a:t>
            </a:r>
            <a:r>
              <a:rPr lang="de-DE" sz="1200" dirty="0" err="1">
                <a:solidFill>
                  <a:schemeClr val="bg1"/>
                </a:solidFill>
              </a:rPr>
              <a:t>Role</a:t>
            </a:r>
            <a:r>
              <a:rPr lang="de-DE" sz="1200" dirty="0">
                <a:solidFill>
                  <a:schemeClr val="bg1"/>
                </a:solidFill>
              </a:rPr>
              <a:t> </a:t>
            </a:r>
            <a:r>
              <a:rPr lang="de-DE" sz="1200" dirty="0" err="1">
                <a:solidFill>
                  <a:schemeClr val="bg1"/>
                </a:solidFill>
              </a:rPr>
              <a:t>of</a:t>
            </a:r>
            <a:r>
              <a:rPr lang="de-DE" sz="1200" dirty="0">
                <a:solidFill>
                  <a:schemeClr val="bg1"/>
                </a:solidFill>
              </a:rPr>
              <a:t> </a:t>
            </a:r>
            <a:r>
              <a:rPr lang="de-DE" sz="1200" dirty="0" err="1">
                <a:solidFill>
                  <a:schemeClr val="bg1"/>
                </a:solidFill>
              </a:rPr>
              <a:t>Men</a:t>
            </a:r>
            <a:r>
              <a:rPr lang="de-DE" sz="1200" dirty="0">
                <a:solidFill>
                  <a:schemeClr val="bg1"/>
                </a:solidFill>
              </a:rPr>
              <a:t> in </a:t>
            </a:r>
            <a:r>
              <a:rPr lang="de-DE" sz="1200" dirty="0" err="1">
                <a:solidFill>
                  <a:schemeClr val="bg1"/>
                </a:solidFill>
              </a:rPr>
              <a:t>Confronting</a:t>
            </a:r>
            <a:r>
              <a:rPr lang="de-DE" sz="1200" dirty="0">
                <a:solidFill>
                  <a:schemeClr val="bg1"/>
                </a:solidFill>
              </a:rPr>
              <a:t> </a:t>
            </a:r>
            <a:r>
              <a:rPr lang="de-DE" sz="1200" dirty="0" err="1">
                <a:solidFill>
                  <a:schemeClr val="bg1"/>
                </a:solidFill>
              </a:rPr>
              <a:t>Sexism</a:t>
            </a:r>
            <a:r>
              <a:rPr lang="de-DE" sz="1200" dirty="0">
                <a:solidFill>
                  <a:schemeClr val="bg1"/>
                </a:solidFill>
              </a:rPr>
              <a:t>,“ </a:t>
            </a:r>
            <a:r>
              <a:rPr lang="de-DE" sz="1200" i="1" dirty="0">
                <a:solidFill>
                  <a:schemeClr val="bg1"/>
                </a:solidFill>
              </a:rPr>
              <a:t>Journal </a:t>
            </a:r>
            <a:r>
              <a:rPr lang="de-DE" sz="1200" i="1" dirty="0" err="1">
                <a:solidFill>
                  <a:schemeClr val="bg1"/>
                </a:solidFill>
              </a:rPr>
              <a:t>of</a:t>
            </a:r>
            <a:r>
              <a:rPr lang="de-DE" sz="1200" i="1" dirty="0">
                <a:solidFill>
                  <a:schemeClr val="bg1"/>
                </a:solidFill>
              </a:rPr>
              <a:t> </a:t>
            </a:r>
            <a:r>
              <a:rPr lang="de-DE" sz="1200" i="1" dirty="0" err="1">
                <a:solidFill>
                  <a:schemeClr val="bg1"/>
                </a:solidFill>
              </a:rPr>
              <a:t>Social</a:t>
            </a:r>
            <a:r>
              <a:rPr lang="de-DE" sz="1200" i="1" dirty="0">
                <a:solidFill>
                  <a:schemeClr val="bg1"/>
                </a:solidFill>
              </a:rPr>
              <a:t> </a:t>
            </a:r>
            <a:r>
              <a:rPr lang="de-DE" sz="1200" i="1" dirty="0" err="1">
                <a:solidFill>
                  <a:schemeClr val="bg1"/>
                </a:solidFill>
              </a:rPr>
              <a:t>Issues</a:t>
            </a:r>
            <a:r>
              <a:rPr lang="de-DE" sz="1200" dirty="0">
                <a:solidFill>
                  <a:schemeClr val="bg1"/>
                </a:solidFill>
              </a:rPr>
              <a:t> 70, </a:t>
            </a:r>
            <a:r>
              <a:rPr lang="de-DE" sz="1200" dirty="0" err="1">
                <a:solidFill>
                  <a:schemeClr val="bg1"/>
                </a:solidFill>
              </a:rPr>
              <a:t>No</a:t>
            </a:r>
            <a:r>
              <a:rPr lang="de-DE" sz="1200" dirty="0">
                <a:solidFill>
                  <a:schemeClr val="bg1"/>
                </a:solidFill>
              </a:rPr>
              <a:t>. 4, 2014, 649.</a:t>
            </a:r>
          </a:p>
        </p:txBody>
      </p:sp>
      <p:pic>
        <p:nvPicPr>
          <p:cNvPr id="4" name="Inhaltsplatzhalter 4" descr="Ein Bild, das Text enthält.&#10;&#10;Automatisch generierte Beschreibung">
            <a:extLst>
              <a:ext uri="{FF2B5EF4-FFF2-40B4-BE49-F238E27FC236}">
                <a16:creationId xmlns:a16="http://schemas.microsoft.com/office/drawing/2014/main" id="{63570C43-BE0C-E34F-8CA4-EEF6AD2689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90408" y="262861"/>
            <a:ext cx="918053" cy="1374870"/>
          </a:xfrm>
          <a:prstGeom prst="rect">
            <a:avLst/>
          </a:prstGeom>
        </p:spPr>
      </p:pic>
      <p:sp>
        <p:nvSpPr>
          <p:cNvPr id="2" name="Textfeld 1">
            <a:extLst>
              <a:ext uri="{FF2B5EF4-FFF2-40B4-BE49-F238E27FC236}">
                <a16:creationId xmlns:a16="http://schemas.microsoft.com/office/drawing/2014/main" id="{A0C45669-3596-625A-EA24-19D80087805A}"/>
              </a:ext>
            </a:extLst>
          </p:cNvPr>
          <p:cNvSpPr txBox="1"/>
          <p:nvPr/>
        </p:nvSpPr>
        <p:spPr>
          <a:xfrm>
            <a:off x="647013" y="4116757"/>
            <a:ext cx="7841673" cy="1754326"/>
          </a:xfrm>
          <a:prstGeom prst="rect">
            <a:avLst/>
          </a:prstGeom>
          <a:solidFill>
            <a:schemeClr val="bg1">
              <a:alpha val="87907"/>
            </a:schemeClr>
          </a:solidFill>
          <a:ln>
            <a:solidFill>
              <a:schemeClr val="tx1"/>
            </a:solidFill>
          </a:ln>
        </p:spPr>
        <p:txBody>
          <a:bodyPr wrap="square" rtlCol="0">
            <a:spAutoFit/>
          </a:bodyPr>
          <a:lstStyle/>
          <a:p>
            <a:r>
              <a:rPr lang="de-DE" dirty="0"/>
              <a:t>„Trotz der Schwierigkeiten vieler Männer, Sexismus überhaupt wahrzunehmen, sind sie ironischerweise besonders effektiv, wenn sie etwas gegen Sexismus sagen. Im Unterschied zu Frauen werden Männer, die Sexismus anprangern, ernster genommen, erfahren weniger soziale Ächtung z.B. durch Schmälerung und haben eine höhere Überzeugungskraft gegenüber anderen (insbesondere anderen Männer), dass Sexismus existiert.“ </a:t>
            </a:r>
          </a:p>
        </p:txBody>
      </p:sp>
    </p:spTree>
    <p:extLst>
      <p:ext uri="{BB962C8B-B14F-4D97-AF65-F5344CB8AC3E}">
        <p14:creationId xmlns:p14="http://schemas.microsoft.com/office/powerpoint/2010/main" val="647009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1B5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D01074-EE38-EC42-8262-0BDED2ECBA50}"/>
              </a:ext>
            </a:extLst>
          </p:cNvPr>
          <p:cNvSpPr>
            <a:spLocks noGrp="1"/>
          </p:cNvSpPr>
          <p:nvPr>
            <p:ph type="title"/>
          </p:nvPr>
        </p:nvSpPr>
        <p:spPr>
          <a:xfrm>
            <a:off x="457199" y="1986766"/>
            <a:ext cx="8229600" cy="1143000"/>
          </a:xfrm>
        </p:spPr>
        <p:txBody>
          <a:bodyPr>
            <a:noAutofit/>
          </a:bodyPr>
          <a:lstStyle/>
          <a:p>
            <a:r>
              <a:rPr lang="de-DE" sz="7200" b="1" dirty="0">
                <a:solidFill>
                  <a:schemeClr val="bg1"/>
                </a:solidFill>
                <a:latin typeface="Helvetica" pitchFamily="2" charset="0"/>
              </a:rPr>
              <a:t>Männer als </a:t>
            </a:r>
            <a:r>
              <a:rPr lang="de-DE" sz="7200" i="1" dirty="0">
                <a:solidFill>
                  <a:srgbClr val="FF0029"/>
                </a:solidFill>
                <a:latin typeface="Helvetica" pitchFamily="2" charset="0"/>
              </a:rPr>
              <a:t>Allies</a:t>
            </a:r>
          </a:p>
        </p:txBody>
      </p:sp>
      <p:sp>
        <p:nvSpPr>
          <p:cNvPr id="4" name="Textfeld 3">
            <a:extLst>
              <a:ext uri="{FF2B5EF4-FFF2-40B4-BE49-F238E27FC236}">
                <a16:creationId xmlns:a16="http://schemas.microsoft.com/office/drawing/2014/main" id="{79CD7EB0-BC96-1544-928F-D861747B8728}"/>
              </a:ext>
            </a:extLst>
          </p:cNvPr>
          <p:cNvSpPr txBox="1"/>
          <p:nvPr/>
        </p:nvSpPr>
        <p:spPr>
          <a:xfrm>
            <a:off x="7334817" y="274637"/>
            <a:ext cx="1905000" cy="307777"/>
          </a:xfrm>
          <a:prstGeom prst="rect">
            <a:avLst/>
          </a:prstGeom>
          <a:noFill/>
        </p:spPr>
        <p:txBody>
          <a:bodyPr wrap="square" rtlCol="0">
            <a:spAutoFit/>
          </a:bodyPr>
          <a:lstStyle/>
          <a:p>
            <a:r>
              <a:rPr lang="de-DE" sz="1400" b="1" dirty="0">
                <a:solidFill>
                  <a:schemeClr val="bg1"/>
                </a:solidFill>
                <a:latin typeface="Helvetica" pitchFamily="2" charset="0"/>
              </a:rPr>
              <a:t>HERR &amp; SPEER</a:t>
            </a:r>
          </a:p>
        </p:txBody>
      </p:sp>
      <p:pic>
        <p:nvPicPr>
          <p:cNvPr id="5" name="Grafik 4" descr="Kinder mit einfarbiger Füllung">
            <a:extLst>
              <a:ext uri="{FF2B5EF4-FFF2-40B4-BE49-F238E27FC236}">
                <a16:creationId xmlns:a16="http://schemas.microsoft.com/office/drawing/2014/main" id="{15A9086C-CA78-696E-6847-78EFECDEEF3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88326" y="3550445"/>
            <a:ext cx="1967346" cy="1967346"/>
          </a:xfrm>
          <a:prstGeom prst="rect">
            <a:avLst/>
          </a:prstGeom>
        </p:spPr>
      </p:pic>
    </p:spTree>
    <p:extLst>
      <p:ext uri="{BB962C8B-B14F-4D97-AF65-F5344CB8AC3E}">
        <p14:creationId xmlns:p14="http://schemas.microsoft.com/office/powerpoint/2010/main" val="1565547689"/>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1404</Words>
  <Application>Microsoft Macintosh PowerPoint</Application>
  <PresentationFormat>Bildschirmpräsentation (4:3)</PresentationFormat>
  <Paragraphs>187</Paragraphs>
  <Slides>38</Slides>
  <Notes>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38</vt:i4>
      </vt:variant>
    </vt:vector>
  </HeadingPairs>
  <TitlesOfParts>
    <vt:vector size="43" baseType="lpstr">
      <vt:lpstr>Arial</vt:lpstr>
      <vt:lpstr>Calibri</vt:lpstr>
      <vt:lpstr>Helvetica</vt:lpstr>
      <vt:lpstr>Wingdings</vt:lpstr>
      <vt:lpstr>Office-Design</vt:lpstr>
      <vt:lpstr>HS Niederrhein, 09.03.2023 </vt:lpstr>
      <vt:lpstr>PowerPoint-Präsentation</vt:lpstr>
      <vt:lpstr>PowerPoint-Präsentation</vt:lpstr>
      <vt:lpstr>PowerPoint-Präsentation</vt:lpstr>
      <vt:lpstr>PowerPoint-Präsentation</vt:lpstr>
      <vt:lpstr>Männer als Brückenbauer</vt:lpstr>
      <vt:lpstr>PowerPoint-Präsentation</vt:lpstr>
      <vt:lpstr>PowerPoint-Präsentation</vt:lpstr>
      <vt:lpstr>Männer als Allies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„Frauen sind doch schon gleichberechtigt.“</vt:lpstr>
      <vt:lpstr>PowerPoint-Präsentation</vt:lpstr>
      <vt:lpstr>„Was geht mich das an? Das ist doch ein reines Frauenthema.“</vt:lpstr>
      <vt:lpstr>PowerPoint-Präsentation</vt:lpstr>
      <vt:lpstr>„Es gibt doch wirklich größere und wichtigere Probleme.“</vt:lpstr>
      <vt:lpstr>PowerPoint-Präsentation</vt:lpstr>
      <vt:lpstr>PowerPoint-Präsentation</vt:lpstr>
      <vt:lpstr>PowerPoint-Präsentation</vt:lpstr>
      <vt:lpstr>PowerPoint-Präsentation</vt:lpstr>
      <vt:lpstr>PowerPoint-Präsentation</vt:lpstr>
      <vt:lpstr>PowerPoint-Präsentation</vt:lpstr>
      <vt:lpstr>Methode:  Privilegien-Checkliste</vt:lpstr>
      <vt:lpstr>PowerPoint-Präsentation</vt:lpstr>
      <vt:lpstr>PowerPoint-Präsentation</vt:lpstr>
      <vt:lpstr>Handlungsideen für male allies</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 geht micht doch nichts an!</dc:title>
  <dc:creator>mart_admin</dc:creator>
  <cp:lastModifiedBy>Martin.Speer Martin.Speer</cp:lastModifiedBy>
  <cp:revision>117</cp:revision>
  <dcterms:created xsi:type="dcterms:W3CDTF">2021-05-07T08:07:50Z</dcterms:created>
  <dcterms:modified xsi:type="dcterms:W3CDTF">2023-03-09T13:38:25Z</dcterms:modified>
</cp:coreProperties>
</file>