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7" r:id="rId2"/>
  </p:sldMasterIdLst>
  <p:notesMasterIdLst>
    <p:notesMasterId r:id="rId46"/>
  </p:notesMasterIdLst>
  <p:handoutMasterIdLst>
    <p:handoutMasterId r:id="rId47"/>
  </p:handoutMasterIdLst>
  <p:sldIdLst>
    <p:sldId id="435" r:id="rId3"/>
    <p:sldId id="495" r:id="rId4"/>
    <p:sldId id="457" r:id="rId5"/>
    <p:sldId id="472" r:id="rId6"/>
    <p:sldId id="467" r:id="rId7"/>
    <p:sldId id="496" r:id="rId8"/>
    <p:sldId id="450" r:id="rId9"/>
    <p:sldId id="474" r:id="rId10"/>
    <p:sldId id="475" r:id="rId11"/>
    <p:sldId id="498" r:id="rId12"/>
    <p:sldId id="473" r:id="rId13"/>
    <p:sldId id="503" r:id="rId14"/>
    <p:sldId id="463" r:id="rId15"/>
    <p:sldId id="476" r:id="rId16"/>
    <p:sldId id="453" r:id="rId17"/>
    <p:sldId id="478" r:id="rId18"/>
    <p:sldId id="471" r:id="rId19"/>
    <p:sldId id="436" r:id="rId20"/>
    <p:sldId id="499" r:id="rId21"/>
    <p:sldId id="504" r:id="rId22"/>
    <p:sldId id="505" r:id="rId23"/>
    <p:sldId id="506" r:id="rId24"/>
    <p:sldId id="507" r:id="rId25"/>
    <p:sldId id="485" r:id="rId26"/>
    <p:sldId id="484" r:id="rId27"/>
    <p:sldId id="489" r:id="rId28"/>
    <p:sldId id="470" r:id="rId29"/>
    <p:sldId id="509" r:id="rId30"/>
    <p:sldId id="481" r:id="rId31"/>
    <p:sldId id="490" r:id="rId32"/>
    <p:sldId id="491" r:id="rId33"/>
    <p:sldId id="508" r:id="rId34"/>
    <p:sldId id="497" r:id="rId35"/>
    <p:sldId id="469" r:id="rId36"/>
    <p:sldId id="468" r:id="rId37"/>
    <p:sldId id="494" r:id="rId38"/>
    <p:sldId id="500" r:id="rId39"/>
    <p:sldId id="464" r:id="rId40"/>
    <p:sldId id="465" r:id="rId41"/>
    <p:sldId id="466" r:id="rId42"/>
    <p:sldId id="502" r:id="rId43"/>
    <p:sldId id="462" r:id="rId44"/>
    <p:sldId id="388" r:id="rId45"/>
  </p:sldIdLst>
  <p:sldSz cx="9144000" cy="6858000" type="screen4x3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Dachtera, Maja" initials="DM" lastIdx="7" clrIdx="0">
    <p:extLst>
      <p:ext uri="{19B8F6BF-5375-455C-9EA6-DF929625EA0E}">
        <p15:presenceInfo xmlns:p15="http://schemas.microsoft.com/office/powerpoint/2012/main" userId="Dachtera, Maj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A1E2"/>
    <a:srgbClr val="185191"/>
    <a:srgbClr val="FFFFFF"/>
    <a:srgbClr val="B9DFFF"/>
    <a:srgbClr val="001B32"/>
    <a:srgbClr val="DDDDDD"/>
    <a:srgbClr val="1E67B8"/>
    <a:srgbClr val="0F3259"/>
    <a:srgbClr val="113B69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73" autoAdjust="0"/>
  </p:normalViewPr>
  <p:slideViewPr>
    <p:cSldViewPr>
      <p:cViewPr varScale="1">
        <p:scale>
          <a:sx n="107" d="100"/>
          <a:sy n="107" d="100"/>
        </p:scale>
        <p:origin x="108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68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65CCAF-9710-460B-8034-E2EF767A5E0E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D790350-F65B-472D-88E6-84818136CD52}">
      <dgm:prSet phldrT="[Text]"/>
      <dgm:spPr>
        <a:xfrm>
          <a:off x="359160" y="887480"/>
          <a:ext cx="974681" cy="40966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185191"/>
              </a:solidFill>
              <a:latin typeface="Arial" panose="020B0604020202020204"/>
              <a:ea typeface="+mn-ea"/>
              <a:cs typeface="+mn-cs"/>
            </a:rPr>
            <a:t>Ggf. Praktika</a:t>
          </a:r>
          <a:endParaRPr lang="de-DE" dirty="0">
            <a:solidFill>
              <a:srgbClr val="185191"/>
            </a:solidFill>
            <a:latin typeface="Arial" panose="020B0604020202020204"/>
            <a:ea typeface="+mn-ea"/>
            <a:cs typeface="+mn-cs"/>
          </a:endParaRPr>
        </a:p>
      </dgm:t>
    </dgm:pt>
    <dgm:pt modelId="{E426B457-6209-4C33-95E2-2F3CACC5C527}" type="parTrans" cxnId="{A8FB5F13-D958-471D-8997-01C697FF0EE1}">
      <dgm:prSet/>
      <dgm:spPr/>
      <dgm:t>
        <a:bodyPr/>
        <a:lstStyle/>
        <a:p>
          <a:endParaRPr lang="de-DE"/>
        </a:p>
      </dgm:t>
    </dgm:pt>
    <dgm:pt modelId="{CFBAB7D5-327F-4081-8A7D-79F3CC92EE69}" type="sibTrans" cxnId="{A8FB5F13-D958-471D-8997-01C697FF0EE1}">
      <dgm:prSet/>
      <dgm:spPr/>
      <dgm:t>
        <a:bodyPr/>
        <a:lstStyle/>
        <a:p>
          <a:endParaRPr lang="de-DE"/>
        </a:p>
      </dgm:t>
    </dgm:pt>
    <dgm:pt modelId="{4D5099F2-B2ED-454E-925E-0843B4FBCDF7}">
      <dgm:prSet phldrT="[Text]"/>
      <dgm:spPr>
        <a:xfrm>
          <a:off x="1511282" y="887480"/>
          <a:ext cx="903552" cy="40966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185191"/>
              </a:solidFill>
              <a:latin typeface="Arial" panose="020B0604020202020204"/>
              <a:ea typeface="+mn-ea"/>
              <a:cs typeface="+mn-cs"/>
            </a:rPr>
            <a:t>Ggf. Freiwilligendienste, etc.</a:t>
          </a:r>
          <a:endParaRPr lang="de-DE" dirty="0">
            <a:solidFill>
              <a:srgbClr val="185191"/>
            </a:solidFill>
            <a:latin typeface="Arial" panose="020B0604020202020204"/>
            <a:ea typeface="+mn-ea"/>
            <a:cs typeface="+mn-cs"/>
          </a:endParaRPr>
        </a:p>
      </dgm:t>
    </dgm:pt>
    <dgm:pt modelId="{B84F25D4-965C-4A18-85E9-F321D552FF71}" type="parTrans" cxnId="{B6989D6B-D92E-4837-A884-68638510EEB5}">
      <dgm:prSet/>
      <dgm:spPr/>
      <dgm:t>
        <a:bodyPr/>
        <a:lstStyle/>
        <a:p>
          <a:endParaRPr lang="de-DE"/>
        </a:p>
      </dgm:t>
    </dgm:pt>
    <dgm:pt modelId="{422F7FBE-75BA-4D3D-96B3-2E9F2B1AF0E6}" type="sibTrans" cxnId="{B6989D6B-D92E-4837-A884-68638510EEB5}">
      <dgm:prSet/>
      <dgm:spPr/>
      <dgm:t>
        <a:bodyPr/>
        <a:lstStyle/>
        <a:p>
          <a:endParaRPr lang="de-DE"/>
        </a:p>
      </dgm:t>
    </dgm:pt>
    <dgm:pt modelId="{102EF13B-E002-4FBD-91B8-A93FCB596E92}">
      <dgm:prSet phldrT="[Text]" custT="1"/>
      <dgm:spPr>
        <a:xfrm rot="10800000">
          <a:off x="0" y="2187944"/>
          <a:ext cx="2951435" cy="1836619"/>
        </a:xfrm>
        <a:prstGeom prst="upArrowCallout">
          <a:avLst/>
        </a:prstGeom>
        <a:solidFill>
          <a:srgbClr val="00B0F0">
            <a:lumMod val="20000"/>
            <a:lumOff val="80000"/>
          </a:srgbClr>
        </a:solidFill>
        <a:ln w="25400" cap="flat" cmpd="sng" algn="ctr">
          <a:solidFill>
            <a:srgbClr val="185191"/>
          </a:solidFill>
          <a:prstDash val="solid"/>
        </a:ln>
        <a:effectLst/>
      </dgm:spPr>
      <dgm:t>
        <a:bodyPr/>
        <a:lstStyle/>
        <a:p>
          <a:r>
            <a:rPr lang="de-DE" sz="1800" b="1" dirty="0" smtClean="0">
              <a:solidFill>
                <a:srgbClr val="07A1E2"/>
              </a:solidFill>
              <a:latin typeface="Arial" panose="020B0604020202020204"/>
              <a:ea typeface="+mn-ea"/>
              <a:cs typeface="+mn-cs"/>
            </a:rPr>
            <a:t>Entscheidungsfindung</a:t>
          </a:r>
          <a:endParaRPr lang="de-DE" sz="1800" b="1" dirty="0">
            <a:solidFill>
              <a:srgbClr val="07A1E2"/>
            </a:solidFill>
            <a:latin typeface="Arial" panose="020B0604020202020204"/>
            <a:ea typeface="+mn-ea"/>
            <a:cs typeface="+mn-cs"/>
          </a:endParaRPr>
        </a:p>
      </dgm:t>
    </dgm:pt>
    <dgm:pt modelId="{7BEAD0C1-2C4B-4AEF-A257-2822C8F23F60}" type="parTrans" cxnId="{75DE4BDB-EAA3-45FC-9543-BE63D8CFF121}">
      <dgm:prSet/>
      <dgm:spPr/>
      <dgm:t>
        <a:bodyPr/>
        <a:lstStyle/>
        <a:p>
          <a:endParaRPr lang="de-DE"/>
        </a:p>
      </dgm:t>
    </dgm:pt>
    <dgm:pt modelId="{2DBD8582-3755-4539-8566-0BEDFF94E927}" type="sibTrans" cxnId="{75DE4BDB-EAA3-45FC-9543-BE63D8CFF121}">
      <dgm:prSet/>
      <dgm:spPr/>
      <dgm:t>
        <a:bodyPr/>
        <a:lstStyle/>
        <a:p>
          <a:endParaRPr lang="de-DE"/>
        </a:p>
      </dgm:t>
    </dgm:pt>
    <dgm:pt modelId="{D4677AD2-B641-4D56-9E77-844C028BBB99}">
      <dgm:prSet phldrT="[Text]" custT="1"/>
      <dgm:spPr>
        <a:xfrm>
          <a:off x="143129" y="2860280"/>
          <a:ext cx="1148698" cy="42661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r>
            <a:rPr lang="de-DE" sz="1400" dirty="0" smtClean="0">
              <a:solidFill>
                <a:srgbClr val="185191"/>
              </a:solidFill>
              <a:latin typeface="Arial" panose="020B0604020202020204"/>
              <a:ea typeface="+mn-ea"/>
              <a:cs typeface="+mn-cs"/>
            </a:rPr>
            <a:t>Studium?</a:t>
          </a:r>
          <a:endParaRPr lang="de-DE" sz="1400" dirty="0">
            <a:solidFill>
              <a:srgbClr val="185191"/>
            </a:solidFill>
            <a:latin typeface="Arial" panose="020B0604020202020204"/>
            <a:ea typeface="+mn-ea"/>
            <a:cs typeface="+mn-cs"/>
          </a:endParaRPr>
        </a:p>
      </dgm:t>
    </dgm:pt>
    <dgm:pt modelId="{21988B51-5A5E-4CCD-904F-B3FEDE8F7A6F}" type="parTrans" cxnId="{EEA342D5-356A-4289-A40D-37A0808684D2}">
      <dgm:prSet/>
      <dgm:spPr/>
      <dgm:t>
        <a:bodyPr/>
        <a:lstStyle/>
        <a:p>
          <a:endParaRPr lang="de-DE"/>
        </a:p>
      </dgm:t>
    </dgm:pt>
    <dgm:pt modelId="{5B9F6FCD-C2C0-4F40-ABE9-A892C915CF2A}" type="sibTrans" cxnId="{EEA342D5-356A-4289-A40D-37A0808684D2}">
      <dgm:prSet/>
      <dgm:spPr/>
      <dgm:t>
        <a:bodyPr/>
        <a:lstStyle/>
        <a:p>
          <a:endParaRPr lang="de-DE"/>
        </a:p>
      </dgm:t>
    </dgm:pt>
    <dgm:pt modelId="{0FA276B7-A58F-48C4-81A0-875FF9B6EBDF}">
      <dgm:prSet phldrT="[Text]" custT="1"/>
      <dgm:spPr>
        <a:xfrm>
          <a:off x="1655297" y="2860280"/>
          <a:ext cx="1082674" cy="42661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r>
            <a:rPr lang="de-DE" sz="1400" dirty="0" smtClean="0">
              <a:solidFill>
                <a:srgbClr val="185191"/>
              </a:solidFill>
              <a:latin typeface="Arial" panose="020B0604020202020204"/>
              <a:ea typeface="+mn-ea"/>
              <a:cs typeface="+mn-cs"/>
            </a:rPr>
            <a:t>Ausbildung</a:t>
          </a:r>
          <a:r>
            <a:rPr lang="de-DE" sz="1100" dirty="0" smtClean="0">
              <a:solidFill>
                <a:srgbClr val="185191"/>
              </a:solidFill>
              <a:latin typeface="Arial" panose="020B0604020202020204"/>
              <a:ea typeface="+mn-ea"/>
              <a:cs typeface="+mn-cs"/>
            </a:rPr>
            <a:t>?</a:t>
          </a:r>
          <a:endParaRPr lang="de-DE" sz="800" dirty="0">
            <a:solidFill>
              <a:srgbClr val="185191"/>
            </a:solidFill>
            <a:latin typeface="Arial" panose="020B0604020202020204"/>
            <a:ea typeface="+mn-ea"/>
            <a:cs typeface="+mn-cs"/>
          </a:endParaRPr>
        </a:p>
      </dgm:t>
    </dgm:pt>
    <dgm:pt modelId="{628D8AD6-EE04-4A0F-9494-8D75EA04C9C5}" type="parTrans" cxnId="{0A04894F-9821-4478-A40E-749E9A30EC8B}">
      <dgm:prSet/>
      <dgm:spPr/>
      <dgm:t>
        <a:bodyPr/>
        <a:lstStyle/>
        <a:p>
          <a:endParaRPr lang="de-DE"/>
        </a:p>
      </dgm:t>
    </dgm:pt>
    <dgm:pt modelId="{7F314894-327E-4D07-91BB-3C0DAE7615D8}" type="sibTrans" cxnId="{0A04894F-9821-4478-A40E-749E9A30EC8B}">
      <dgm:prSet/>
      <dgm:spPr/>
      <dgm:t>
        <a:bodyPr/>
        <a:lstStyle/>
        <a:p>
          <a:endParaRPr lang="de-DE"/>
        </a:p>
      </dgm:t>
    </dgm:pt>
    <dgm:pt modelId="{413FCB5E-42EB-4831-B728-FA3C4109BA59}">
      <dgm:prSet phldrT="[Text]" custT="1"/>
      <dgm:spPr>
        <a:xfrm>
          <a:off x="0" y="3964911"/>
          <a:ext cx="2951435" cy="1973387"/>
        </a:xfrm>
        <a:prstGeom prst="rect">
          <a:avLst/>
        </a:prstGeom>
        <a:solidFill>
          <a:srgbClr val="DDDDD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85191"/>
          </a:solidFill>
          <a:prstDash val="solid"/>
        </a:ln>
        <a:effectLst/>
      </dgm:spPr>
      <dgm:t>
        <a:bodyPr tIns="252000" anchor="t" anchorCtr="0"/>
        <a:lstStyle/>
        <a:p>
          <a:r>
            <a:rPr lang="de-DE" sz="1800" b="1" dirty="0" smtClean="0">
              <a:solidFill>
                <a:srgbClr val="185191"/>
              </a:solidFill>
              <a:latin typeface="Arial" panose="020B0604020202020204"/>
              <a:ea typeface="+mn-ea"/>
              <a:cs typeface="+mn-cs"/>
            </a:rPr>
            <a:t>Studium:</a:t>
          </a:r>
        </a:p>
        <a:p>
          <a:r>
            <a:rPr lang="de-DE" sz="1600" dirty="0" smtClean="0">
              <a:solidFill>
                <a:srgbClr val="185191"/>
              </a:solidFill>
              <a:latin typeface="Arial" panose="020B0604020202020204"/>
              <a:ea typeface="+mn-ea"/>
              <a:cs typeface="+mn-cs"/>
            </a:rPr>
            <a:t>Willkommen an der Hochschule Niederrhein</a:t>
          </a:r>
        </a:p>
      </dgm:t>
    </dgm:pt>
    <dgm:pt modelId="{4600A52F-764A-428B-8AE1-8C09C055F249}" type="parTrans" cxnId="{87875108-CDBD-4C75-97CE-97277692D490}">
      <dgm:prSet/>
      <dgm:spPr/>
      <dgm:t>
        <a:bodyPr/>
        <a:lstStyle/>
        <a:p>
          <a:endParaRPr lang="de-DE"/>
        </a:p>
      </dgm:t>
    </dgm:pt>
    <dgm:pt modelId="{7159A8AD-DC46-4CC7-A07D-DB9F11C9A4F1}" type="sibTrans" cxnId="{87875108-CDBD-4C75-97CE-97277692D490}">
      <dgm:prSet/>
      <dgm:spPr/>
      <dgm:t>
        <a:bodyPr/>
        <a:lstStyle/>
        <a:p>
          <a:endParaRPr lang="de-DE"/>
        </a:p>
      </dgm:t>
    </dgm:pt>
    <dgm:pt modelId="{5F1D4769-4B5F-4DA4-86C9-D0953EAFFAF3}">
      <dgm:prSet phldrT="[Text]" custT="1"/>
      <dgm:spPr>
        <a:xfrm rot="10800000">
          <a:off x="0" y="61689"/>
          <a:ext cx="2951435" cy="2177274"/>
        </a:xfrm>
        <a:prstGeom prst="upArrowCallout">
          <a:avLst/>
        </a:prstGeom>
        <a:solidFill>
          <a:srgbClr val="F8F8F8"/>
        </a:solidFill>
        <a:ln w="25400" cap="flat" cmpd="sng" algn="ctr">
          <a:solidFill>
            <a:srgbClr val="185191"/>
          </a:solidFill>
          <a:prstDash val="solid"/>
        </a:ln>
        <a:effectLst/>
      </dgm:spPr>
      <dgm:t>
        <a:bodyPr/>
        <a:lstStyle/>
        <a:p>
          <a:r>
            <a:rPr lang="de-DE" sz="1800" b="1" dirty="0" smtClean="0">
              <a:solidFill>
                <a:srgbClr val="07A1E2"/>
              </a:solidFill>
              <a:latin typeface="Arial" panose="020B0604020202020204"/>
              <a:ea typeface="+mn-ea"/>
              <a:cs typeface="+mn-cs"/>
            </a:rPr>
            <a:t>Schule</a:t>
          </a:r>
          <a:endParaRPr lang="de-DE" sz="1800" b="1" dirty="0">
            <a:solidFill>
              <a:srgbClr val="07A1E2"/>
            </a:solidFill>
            <a:latin typeface="Arial" panose="020B0604020202020204"/>
            <a:ea typeface="+mn-ea"/>
            <a:cs typeface="+mn-cs"/>
          </a:endParaRPr>
        </a:p>
      </dgm:t>
    </dgm:pt>
    <dgm:pt modelId="{BAC58956-C03D-49DA-AF6B-5ABE07272C7A}" type="sibTrans" cxnId="{CB24725B-2BEE-4500-9970-B143413D892A}">
      <dgm:prSet/>
      <dgm:spPr/>
      <dgm:t>
        <a:bodyPr/>
        <a:lstStyle/>
        <a:p>
          <a:endParaRPr lang="de-DE"/>
        </a:p>
      </dgm:t>
    </dgm:pt>
    <dgm:pt modelId="{8DACC51F-6083-4AC3-88CD-9450F2A59251}" type="parTrans" cxnId="{CB24725B-2BEE-4500-9970-B143413D892A}">
      <dgm:prSet/>
      <dgm:spPr/>
      <dgm:t>
        <a:bodyPr/>
        <a:lstStyle/>
        <a:p>
          <a:endParaRPr lang="de-DE"/>
        </a:p>
      </dgm:t>
    </dgm:pt>
    <dgm:pt modelId="{AD7DCC01-A748-42D9-87E1-6ECEA44EFCAA}" type="pres">
      <dgm:prSet presAssocID="{6D65CCAF-9710-460B-8034-E2EF767A5E0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C81DE443-2208-4BE0-8A2F-0A6751134F16}" type="pres">
      <dgm:prSet presAssocID="{413FCB5E-42EB-4831-B728-FA3C4109BA59}" presName="boxAndChildren" presStyleCnt="0"/>
      <dgm:spPr/>
    </dgm:pt>
    <dgm:pt modelId="{11B65F35-4C7B-4C41-A55D-228EC50A520C}" type="pres">
      <dgm:prSet presAssocID="{413FCB5E-42EB-4831-B728-FA3C4109BA59}" presName="parentTextBox" presStyleLbl="node1" presStyleIdx="0" presStyleCnt="3"/>
      <dgm:spPr/>
      <dgm:t>
        <a:bodyPr/>
        <a:lstStyle/>
        <a:p>
          <a:endParaRPr lang="de-DE"/>
        </a:p>
      </dgm:t>
    </dgm:pt>
    <dgm:pt modelId="{A1BF2DEE-A1CF-448F-BCA8-DB0DA38938BA}" type="pres">
      <dgm:prSet presAssocID="{2DBD8582-3755-4539-8566-0BEDFF94E927}" presName="sp" presStyleCnt="0"/>
      <dgm:spPr/>
    </dgm:pt>
    <dgm:pt modelId="{302A9CB1-588C-4A6C-AB1A-D9772C889A11}" type="pres">
      <dgm:prSet presAssocID="{102EF13B-E002-4FBD-91B8-A93FCB596E92}" presName="arrowAndChildren" presStyleCnt="0"/>
      <dgm:spPr/>
    </dgm:pt>
    <dgm:pt modelId="{38460FB2-E0A5-4B0B-BFF3-E94874507AAA}" type="pres">
      <dgm:prSet presAssocID="{102EF13B-E002-4FBD-91B8-A93FCB596E92}" presName="parentTextArrow" presStyleLbl="node1" presStyleIdx="0" presStyleCnt="3"/>
      <dgm:spPr/>
      <dgm:t>
        <a:bodyPr/>
        <a:lstStyle/>
        <a:p>
          <a:endParaRPr lang="de-DE"/>
        </a:p>
      </dgm:t>
    </dgm:pt>
    <dgm:pt modelId="{9B6891EC-9980-420A-BA3C-6154296A5395}" type="pres">
      <dgm:prSet presAssocID="{102EF13B-E002-4FBD-91B8-A93FCB596E92}" presName="arrow" presStyleLbl="node1" presStyleIdx="1" presStyleCnt="3" custScaleY="69776" custLinFactNeighborX="1310" custLinFactNeighborY="1291"/>
      <dgm:spPr/>
      <dgm:t>
        <a:bodyPr/>
        <a:lstStyle/>
        <a:p>
          <a:endParaRPr lang="de-DE"/>
        </a:p>
      </dgm:t>
    </dgm:pt>
    <dgm:pt modelId="{0C19DAF4-1F38-4A7D-BEB3-F02D64C63D23}" type="pres">
      <dgm:prSet presAssocID="{102EF13B-E002-4FBD-91B8-A93FCB596E92}" presName="descendantArrow" presStyleCnt="0"/>
      <dgm:spPr/>
    </dgm:pt>
    <dgm:pt modelId="{4C8F5727-F182-408A-8F62-00F9826CF04B}" type="pres">
      <dgm:prSet presAssocID="{D4677AD2-B641-4D56-9E77-844C028BBB99}" presName="childTextArrow" presStyleLbl="fgAccFollowNode1" presStyleIdx="0" presStyleCnt="4" custScaleX="31369" custScaleY="54207" custLinFactNeighborX="-484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5D24D05-FC08-4599-B0AE-A4539C621C27}" type="pres">
      <dgm:prSet presAssocID="{0FA276B7-A58F-48C4-81A0-875FF9B6EBDF}" presName="childTextArrow" presStyleLbl="fgAccFollowNode1" presStyleIdx="1" presStyleCnt="4" custScaleX="32977" custScaleY="54207" custLinFactNeighborX="663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669E687-B52F-46EF-93F8-1DD53F316504}" type="pres">
      <dgm:prSet presAssocID="{BAC58956-C03D-49DA-AF6B-5ABE07272C7A}" presName="sp" presStyleCnt="0"/>
      <dgm:spPr/>
    </dgm:pt>
    <dgm:pt modelId="{E8A5AD71-6CD2-486B-9821-2AA3D8AD0CCC}" type="pres">
      <dgm:prSet presAssocID="{5F1D4769-4B5F-4DA4-86C9-D0953EAFFAF3}" presName="arrowAndChildren" presStyleCnt="0"/>
      <dgm:spPr/>
    </dgm:pt>
    <dgm:pt modelId="{18E1CB9A-AD73-4CD8-93D5-31B2028ABBD1}" type="pres">
      <dgm:prSet presAssocID="{5F1D4769-4B5F-4DA4-86C9-D0953EAFFAF3}" presName="parentTextArrow" presStyleLbl="node1" presStyleIdx="1" presStyleCnt="3"/>
      <dgm:spPr/>
      <dgm:t>
        <a:bodyPr/>
        <a:lstStyle/>
        <a:p>
          <a:endParaRPr lang="de-DE"/>
        </a:p>
      </dgm:t>
    </dgm:pt>
    <dgm:pt modelId="{4FD04DB2-3ED9-42ED-9B12-10AB4AA5A1E2}" type="pres">
      <dgm:prSet presAssocID="{5F1D4769-4B5F-4DA4-86C9-D0953EAFFAF3}" presName="arrow" presStyleLbl="node1" presStyleIdx="2" presStyleCnt="3" custScaleY="82718" custLinFactNeighborX="-30" custLinFactNeighborY="2254"/>
      <dgm:spPr/>
      <dgm:t>
        <a:bodyPr/>
        <a:lstStyle/>
        <a:p>
          <a:endParaRPr lang="de-DE"/>
        </a:p>
      </dgm:t>
    </dgm:pt>
    <dgm:pt modelId="{F5983754-95F0-4905-A5A0-08B46761F6B9}" type="pres">
      <dgm:prSet presAssocID="{5F1D4769-4B5F-4DA4-86C9-D0953EAFFAF3}" presName="descendantArrow" presStyleCnt="0"/>
      <dgm:spPr/>
    </dgm:pt>
    <dgm:pt modelId="{184ADDEF-C0C5-43BD-A93A-2977FABD249F}" type="pres">
      <dgm:prSet presAssocID="{5D790350-F65B-472D-88E6-84818136CD52}" presName="childTextArrow" presStyleLbl="fgAccFollowNode1" presStyleIdx="2" presStyleCnt="4" custAng="0" custScaleX="31358" custScaleY="52053" custLinFactNeighborX="-569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3F2B8F5-8379-4C45-B6DD-D3DA00A8EA5B}" type="pres">
      <dgm:prSet presAssocID="{4D5099F2-B2ED-454E-925E-0843B4FBCDF7}" presName="childTextArrow" presStyleLbl="fgAccFollowNode1" presStyleIdx="3" presStyleCnt="4" custScaleX="31997" custScaleY="52053" custLinFactNeighborX="679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5E1EF88B-1BEB-4B95-920D-80F554EAF2E3}" type="presOf" srcId="{5F1D4769-4B5F-4DA4-86C9-D0953EAFFAF3}" destId="{4FD04DB2-3ED9-42ED-9B12-10AB4AA5A1E2}" srcOrd="1" destOrd="0" presId="urn:microsoft.com/office/officeart/2005/8/layout/process4"/>
    <dgm:cxn modelId="{A8FB5F13-D958-471D-8997-01C697FF0EE1}" srcId="{5F1D4769-4B5F-4DA4-86C9-D0953EAFFAF3}" destId="{5D790350-F65B-472D-88E6-84818136CD52}" srcOrd="0" destOrd="0" parTransId="{E426B457-6209-4C33-95E2-2F3CACC5C527}" sibTransId="{CFBAB7D5-327F-4081-8A7D-79F3CC92EE69}"/>
    <dgm:cxn modelId="{FFD7BA60-25A1-4B04-9109-5CC1F2EDB1DC}" type="presOf" srcId="{5F1D4769-4B5F-4DA4-86C9-D0953EAFFAF3}" destId="{18E1CB9A-AD73-4CD8-93D5-31B2028ABBD1}" srcOrd="0" destOrd="0" presId="urn:microsoft.com/office/officeart/2005/8/layout/process4"/>
    <dgm:cxn modelId="{5AEDA8F4-4676-4A5A-83D9-7955E4520823}" type="presOf" srcId="{6D65CCAF-9710-460B-8034-E2EF767A5E0E}" destId="{AD7DCC01-A748-42D9-87E1-6ECEA44EFCAA}" srcOrd="0" destOrd="0" presId="urn:microsoft.com/office/officeart/2005/8/layout/process4"/>
    <dgm:cxn modelId="{CB24725B-2BEE-4500-9970-B143413D892A}" srcId="{6D65CCAF-9710-460B-8034-E2EF767A5E0E}" destId="{5F1D4769-4B5F-4DA4-86C9-D0953EAFFAF3}" srcOrd="0" destOrd="0" parTransId="{8DACC51F-6083-4AC3-88CD-9450F2A59251}" sibTransId="{BAC58956-C03D-49DA-AF6B-5ABE07272C7A}"/>
    <dgm:cxn modelId="{B6989D6B-D92E-4837-A884-68638510EEB5}" srcId="{5F1D4769-4B5F-4DA4-86C9-D0953EAFFAF3}" destId="{4D5099F2-B2ED-454E-925E-0843B4FBCDF7}" srcOrd="1" destOrd="0" parTransId="{B84F25D4-965C-4A18-85E9-F321D552FF71}" sibTransId="{422F7FBE-75BA-4D3D-96B3-2E9F2B1AF0E6}"/>
    <dgm:cxn modelId="{41C502E6-3E10-4A62-830B-C1E78C1B2ADC}" type="presOf" srcId="{5D790350-F65B-472D-88E6-84818136CD52}" destId="{184ADDEF-C0C5-43BD-A93A-2977FABD249F}" srcOrd="0" destOrd="0" presId="urn:microsoft.com/office/officeart/2005/8/layout/process4"/>
    <dgm:cxn modelId="{75DE4BDB-EAA3-45FC-9543-BE63D8CFF121}" srcId="{6D65CCAF-9710-460B-8034-E2EF767A5E0E}" destId="{102EF13B-E002-4FBD-91B8-A93FCB596E92}" srcOrd="1" destOrd="0" parTransId="{7BEAD0C1-2C4B-4AEF-A257-2822C8F23F60}" sibTransId="{2DBD8582-3755-4539-8566-0BEDFF94E927}"/>
    <dgm:cxn modelId="{971958ED-6BEB-4EA3-8D50-83F67F02ABCD}" type="presOf" srcId="{0FA276B7-A58F-48C4-81A0-875FF9B6EBDF}" destId="{15D24D05-FC08-4599-B0AE-A4539C621C27}" srcOrd="0" destOrd="0" presId="urn:microsoft.com/office/officeart/2005/8/layout/process4"/>
    <dgm:cxn modelId="{291C5F88-2E25-4257-A0CB-86CC3842BB69}" type="presOf" srcId="{102EF13B-E002-4FBD-91B8-A93FCB596E92}" destId="{9B6891EC-9980-420A-BA3C-6154296A5395}" srcOrd="1" destOrd="0" presId="urn:microsoft.com/office/officeart/2005/8/layout/process4"/>
    <dgm:cxn modelId="{EEA342D5-356A-4289-A40D-37A0808684D2}" srcId="{102EF13B-E002-4FBD-91B8-A93FCB596E92}" destId="{D4677AD2-B641-4D56-9E77-844C028BBB99}" srcOrd="0" destOrd="0" parTransId="{21988B51-5A5E-4CCD-904F-B3FEDE8F7A6F}" sibTransId="{5B9F6FCD-C2C0-4F40-ABE9-A892C915CF2A}"/>
    <dgm:cxn modelId="{059A2688-4972-48BF-A60A-42A7D686036C}" type="presOf" srcId="{D4677AD2-B641-4D56-9E77-844C028BBB99}" destId="{4C8F5727-F182-408A-8F62-00F9826CF04B}" srcOrd="0" destOrd="0" presId="urn:microsoft.com/office/officeart/2005/8/layout/process4"/>
    <dgm:cxn modelId="{87875108-CDBD-4C75-97CE-97277692D490}" srcId="{6D65CCAF-9710-460B-8034-E2EF767A5E0E}" destId="{413FCB5E-42EB-4831-B728-FA3C4109BA59}" srcOrd="2" destOrd="0" parTransId="{4600A52F-764A-428B-8AE1-8C09C055F249}" sibTransId="{7159A8AD-DC46-4CC7-A07D-DB9F11C9A4F1}"/>
    <dgm:cxn modelId="{D29CC6F3-18F2-438B-88B3-7ED375E6F2C3}" type="presOf" srcId="{4D5099F2-B2ED-454E-925E-0843B4FBCDF7}" destId="{23F2B8F5-8379-4C45-B6DD-D3DA00A8EA5B}" srcOrd="0" destOrd="0" presId="urn:microsoft.com/office/officeart/2005/8/layout/process4"/>
    <dgm:cxn modelId="{73CBE2AC-2C20-4724-96A9-D45529E754DC}" type="presOf" srcId="{413FCB5E-42EB-4831-B728-FA3C4109BA59}" destId="{11B65F35-4C7B-4C41-A55D-228EC50A520C}" srcOrd="0" destOrd="0" presId="urn:microsoft.com/office/officeart/2005/8/layout/process4"/>
    <dgm:cxn modelId="{0A04894F-9821-4478-A40E-749E9A30EC8B}" srcId="{102EF13B-E002-4FBD-91B8-A93FCB596E92}" destId="{0FA276B7-A58F-48C4-81A0-875FF9B6EBDF}" srcOrd="1" destOrd="0" parTransId="{628D8AD6-EE04-4A0F-9494-8D75EA04C9C5}" sibTransId="{7F314894-327E-4D07-91BB-3C0DAE7615D8}"/>
    <dgm:cxn modelId="{C947F12A-31E2-40E6-8B09-90FAEF810DCA}" type="presOf" srcId="{102EF13B-E002-4FBD-91B8-A93FCB596E92}" destId="{38460FB2-E0A5-4B0B-BFF3-E94874507AAA}" srcOrd="0" destOrd="0" presId="urn:microsoft.com/office/officeart/2005/8/layout/process4"/>
    <dgm:cxn modelId="{CCB4D173-67AC-41CA-A607-5F3296C94378}" type="presParOf" srcId="{AD7DCC01-A748-42D9-87E1-6ECEA44EFCAA}" destId="{C81DE443-2208-4BE0-8A2F-0A6751134F16}" srcOrd="0" destOrd="0" presId="urn:microsoft.com/office/officeart/2005/8/layout/process4"/>
    <dgm:cxn modelId="{EFDAD1C7-9D36-47EB-AF93-0A6C199521B4}" type="presParOf" srcId="{C81DE443-2208-4BE0-8A2F-0A6751134F16}" destId="{11B65F35-4C7B-4C41-A55D-228EC50A520C}" srcOrd="0" destOrd="0" presId="urn:microsoft.com/office/officeart/2005/8/layout/process4"/>
    <dgm:cxn modelId="{82576448-9018-4B47-A319-C8D86448CFD1}" type="presParOf" srcId="{AD7DCC01-A748-42D9-87E1-6ECEA44EFCAA}" destId="{A1BF2DEE-A1CF-448F-BCA8-DB0DA38938BA}" srcOrd="1" destOrd="0" presId="urn:microsoft.com/office/officeart/2005/8/layout/process4"/>
    <dgm:cxn modelId="{E37519EF-DEC2-4CA0-83A8-F8F0B0890BD0}" type="presParOf" srcId="{AD7DCC01-A748-42D9-87E1-6ECEA44EFCAA}" destId="{302A9CB1-588C-4A6C-AB1A-D9772C889A11}" srcOrd="2" destOrd="0" presId="urn:microsoft.com/office/officeart/2005/8/layout/process4"/>
    <dgm:cxn modelId="{9917ECCE-7F1A-4557-9C0D-14DDD7E44FCE}" type="presParOf" srcId="{302A9CB1-588C-4A6C-AB1A-D9772C889A11}" destId="{38460FB2-E0A5-4B0B-BFF3-E94874507AAA}" srcOrd="0" destOrd="0" presId="urn:microsoft.com/office/officeart/2005/8/layout/process4"/>
    <dgm:cxn modelId="{2DF39F6F-40A6-427D-AC1C-227A75618459}" type="presParOf" srcId="{302A9CB1-588C-4A6C-AB1A-D9772C889A11}" destId="{9B6891EC-9980-420A-BA3C-6154296A5395}" srcOrd="1" destOrd="0" presId="urn:microsoft.com/office/officeart/2005/8/layout/process4"/>
    <dgm:cxn modelId="{B705364F-635B-4BF2-BF57-FD755D686695}" type="presParOf" srcId="{302A9CB1-588C-4A6C-AB1A-D9772C889A11}" destId="{0C19DAF4-1F38-4A7D-BEB3-F02D64C63D23}" srcOrd="2" destOrd="0" presId="urn:microsoft.com/office/officeart/2005/8/layout/process4"/>
    <dgm:cxn modelId="{0EFB1DF3-3960-4DED-B5F7-796DD6014257}" type="presParOf" srcId="{0C19DAF4-1F38-4A7D-BEB3-F02D64C63D23}" destId="{4C8F5727-F182-408A-8F62-00F9826CF04B}" srcOrd="0" destOrd="0" presId="urn:microsoft.com/office/officeart/2005/8/layout/process4"/>
    <dgm:cxn modelId="{2C894C60-5FE9-400D-9EF1-E4E7AAA5F108}" type="presParOf" srcId="{0C19DAF4-1F38-4A7D-BEB3-F02D64C63D23}" destId="{15D24D05-FC08-4599-B0AE-A4539C621C27}" srcOrd="1" destOrd="0" presId="urn:microsoft.com/office/officeart/2005/8/layout/process4"/>
    <dgm:cxn modelId="{73D884B5-EE7E-49EA-9521-C1B18DC0222D}" type="presParOf" srcId="{AD7DCC01-A748-42D9-87E1-6ECEA44EFCAA}" destId="{F669E687-B52F-46EF-93F8-1DD53F316504}" srcOrd="3" destOrd="0" presId="urn:microsoft.com/office/officeart/2005/8/layout/process4"/>
    <dgm:cxn modelId="{C3839A07-5E35-439D-B1DE-5C756310C8D5}" type="presParOf" srcId="{AD7DCC01-A748-42D9-87E1-6ECEA44EFCAA}" destId="{E8A5AD71-6CD2-486B-9821-2AA3D8AD0CCC}" srcOrd="4" destOrd="0" presId="urn:microsoft.com/office/officeart/2005/8/layout/process4"/>
    <dgm:cxn modelId="{0599C8A9-3F3C-474E-A45E-1E05F7D74D72}" type="presParOf" srcId="{E8A5AD71-6CD2-486B-9821-2AA3D8AD0CCC}" destId="{18E1CB9A-AD73-4CD8-93D5-31B2028ABBD1}" srcOrd="0" destOrd="0" presId="urn:microsoft.com/office/officeart/2005/8/layout/process4"/>
    <dgm:cxn modelId="{0E29A5DB-4DCF-46AA-9EDD-0C03CD0FE83B}" type="presParOf" srcId="{E8A5AD71-6CD2-486B-9821-2AA3D8AD0CCC}" destId="{4FD04DB2-3ED9-42ED-9B12-10AB4AA5A1E2}" srcOrd="1" destOrd="0" presId="urn:microsoft.com/office/officeart/2005/8/layout/process4"/>
    <dgm:cxn modelId="{D29AE47B-DE63-4B42-8203-690BBC3B5A44}" type="presParOf" srcId="{E8A5AD71-6CD2-486B-9821-2AA3D8AD0CCC}" destId="{F5983754-95F0-4905-A5A0-08B46761F6B9}" srcOrd="2" destOrd="0" presId="urn:microsoft.com/office/officeart/2005/8/layout/process4"/>
    <dgm:cxn modelId="{9DF1CAF4-F77B-4797-82B7-E909D3FB928E}" type="presParOf" srcId="{F5983754-95F0-4905-A5A0-08B46761F6B9}" destId="{184ADDEF-C0C5-43BD-A93A-2977FABD249F}" srcOrd="0" destOrd="0" presId="urn:microsoft.com/office/officeart/2005/8/layout/process4"/>
    <dgm:cxn modelId="{9A4C6DC4-73F0-4F2F-80FD-CE94C58F8513}" type="presParOf" srcId="{F5983754-95F0-4905-A5A0-08B46761F6B9}" destId="{23F2B8F5-8379-4C45-B6DD-D3DA00A8EA5B}" srcOrd="1" destOrd="0" presId="urn:microsoft.com/office/officeart/2005/8/layout/process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65F35-4C7B-4C41-A55D-228EC50A520C}">
      <dsp:nvSpPr>
        <dsp:cNvPr id="0" name=""/>
        <dsp:cNvSpPr/>
      </dsp:nvSpPr>
      <dsp:spPr>
        <a:xfrm>
          <a:off x="0" y="4053144"/>
          <a:ext cx="8640067" cy="1749063"/>
        </a:xfrm>
        <a:prstGeom prst="rect">
          <a:avLst/>
        </a:prstGeom>
        <a:solidFill>
          <a:srgbClr val="DDDDD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8519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2000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185191"/>
              </a:solidFill>
              <a:latin typeface="Arial" panose="020B0604020202020204"/>
              <a:ea typeface="+mn-ea"/>
              <a:cs typeface="+mn-cs"/>
            </a:rPr>
            <a:t>Studium: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rgbClr val="185191"/>
              </a:solidFill>
              <a:latin typeface="Arial" panose="020B0604020202020204"/>
              <a:ea typeface="+mn-ea"/>
              <a:cs typeface="+mn-cs"/>
            </a:rPr>
            <a:t>Willkommen an der Hochschule Niederrhein</a:t>
          </a:r>
        </a:p>
      </dsp:txBody>
      <dsp:txXfrm>
        <a:off x="0" y="4053144"/>
        <a:ext cx="8640067" cy="1749063"/>
      </dsp:txXfrm>
    </dsp:sp>
    <dsp:sp modelId="{9B6891EC-9980-420A-BA3C-6154296A5395}">
      <dsp:nvSpPr>
        <dsp:cNvPr id="0" name=""/>
        <dsp:cNvSpPr/>
      </dsp:nvSpPr>
      <dsp:spPr>
        <a:xfrm rot="10800000">
          <a:off x="0" y="2237093"/>
          <a:ext cx="8640067" cy="1877016"/>
        </a:xfrm>
        <a:prstGeom prst="upArrowCallout">
          <a:avLst/>
        </a:prstGeom>
        <a:solidFill>
          <a:srgbClr val="00B0F0">
            <a:lumMod val="20000"/>
            <a:lumOff val="80000"/>
          </a:srgbClr>
        </a:solidFill>
        <a:ln w="25400" cap="flat" cmpd="sng" algn="ctr">
          <a:solidFill>
            <a:srgbClr val="18519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7A1E2"/>
              </a:solidFill>
              <a:latin typeface="Arial" panose="020B0604020202020204"/>
              <a:ea typeface="+mn-ea"/>
              <a:cs typeface="+mn-cs"/>
            </a:rPr>
            <a:t>Entscheidungsfindung</a:t>
          </a:r>
          <a:endParaRPr lang="de-DE" sz="1800" b="1" kern="1200" dirty="0">
            <a:solidFill>
              <a:srgbClr val="07A1E2"/>
            </a:solidFill>
            <a:latin typeface="Arial" panose="020B0604020202020204"/>
            <a:ea typeface="+mn-ea"/>
            <a:cs typeface="+mn-cs"/>
          </a:endParaRPr>
        </a:p>
      </dsp:txBody>
      <dsp:txXfrm rot="-10800000">
        <a:off x="0" y="2467836"/>
        <a:ext cx="8640067" cy="428089"/>
      </dsp:txXfrm>
    </dsp:sp>
    <dsp:sp modelId="{4C8F5727-F182-408A-8F62-00F9826CF04B}">
      <dsp:nvSpPr>
        <dsp:cNvPr id="0" name=""/>
        <dsp:cNvSpPr/>
      </dsp:nvSpPr>
      <dsp:spPr>
        <a:xfrm>
          <a:off x="1121307" y="2924216"/>
          <a:ext cx="2710302" cy="4360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solidFill>
                <a:srgbClr val="185191"/>
              </a:solidFill>
              <a:latin typeface="Arial" panose="020B0604020202020204"/>
              <a:ea typeface="+mn-ea"/>
              <a:cs typeface="+mn-cs"/>
            </a:rPr>
            <a:t>Studium?</a:t>
          </a:r>
          <a:endParaRPr lang="de-DE" sz="1400" kern="1200" dirty="0">
            <a:solidFill>
              <a:srgbClr val="185191"/>
            </a:solidFill>
            <a:latin typeface="Arial" panose="020B0604020202020204"/>
            <a:ea typeface="+mn-ea"/>
            <a:cs typeface="+mn-cs"/>
          </a:endParaRPr>
        </a:p>
      </dsp:txBody>
      <dsp:txXfrm>
        <a:off x="1121307" y="2924216"/>
        <a:ext cx="2710302" cy="436002"/>
      </dsp:txXfrm>
    </dsp:sp>
    <dsp:sp modelId="{15D24D05-FC08-4599-B0AE-A4539C621C27}">
      <dsp:nvSpPr>
        <dsp:cNvPr id="0" name=""/>
        <dsp:cNvSpPr/>
      </dsp:nvSpPr>
      <dsp:spPr>
        <a:xfrm>
          <a:off x="4823663" y="2924216"/>
          <a:ext cx="2849234" cy="4360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solidFill>
                <a:srgbClr val="185191"/>
              </a:solidFill>
              <a:latin typeface="Arial" panose="020B0604020202020204"/>
              <a:ea typeface="+mn-ea"/>
              <a:cs typeface="+mn-cs"/>
            </a:rPr>
            <a:t>Ausbildung</a:t>
          </a:r>
          <a:r>
            <a:rPr lang="de-DE" sz="1100" kern="1200" dirty="0" smtClean="0">
              <a:solidFill>
                <a:srgbClr val="185191"/>
              </a:solidFill>
              <a:latin typeface="Arial" panose="020B0604020202020204"/>
              <a:ea typeface="+mn-ea"/>
              <a:cs typeface="+mn-cs"/>
            </a:rPr>
            <a:t>?</a:t>
          </a:r>
          <a:endParaRPr lang="de-DE" sz="800" kern="1200" dirty="0">
            <a:solidFill>
              <a:srgbClr val="185191"/>
            </a:solidFill>
            <a:latin typeface="Arial" panose="020B0604020202020204"/>
            <a:ea typeface="+mn-ea"/>
            <a:cs typeface="+mn-cs"/>
          </a:endParaRPr>
        </a:p>
      </dsp:txBody>
      <dsp:txXfrm>
        <a:off x="4823663" y="2924216"/>
        <a:ext cx="2849234" cy="436002"/>
      </dsp:txXfrm>
    </dsp:sp>
    <dsp:sp modelId="{4FD04DB2-3ED9-42ED-9B12-10AB4AA5A1E2}">
      <dsp:nvSpPr>
        <dsp:cNvPr id="0" name=""/>
        <dsp:cNvSpPr/>
      </dsp:nvSpPr>
      <dsp:spPr>
        <a:xfrm rot="10800000">
          <a:off x="0" y="64070"/>
          <a:ext cx="8640067" cy="2225164"/>
        </a:xfrm>
        <a:prstGeom prst="upArrowCallout">
          <a:avLst/>
        </a:prstGeom>
        <a:solidFill>
          <a:srgbClr val="F8F8F8"/>
        </a:solidFill>
        <a:ln w="25400" cap="flat" cmpd="sng" algn="ctr">
          <a:solidFill>
            <a:srgbClr val="18519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7A1E2"/>
              </a:solidFill>
              <a:latin typeface="Arial" panose="020B0604020202020204"/>
              <a:ea typeface="+mn-ea"/>
              <a:cs typeface="+mn-cs"/>
            </a:rPr>
            <a:t>Schule</a:t>
          </a:r>
          <a:endParaRPr lang="de-DE" sz="1800" b="1" kern="1200" dirty="0">
            <a:solidFill>
              <a:srgbClr val="07A1E2"/>
            </a:solidFill>
            <a:latin typeface="Arial" panose="020B0604020202020204"/>
            <a:ea typeface="+mn-ea"/>
            <a:cs typeface="+mn-cs"/>
          </a:endParaRPr>
        </a:p>
      </dsp:txBody>
      <dsp:txXfrm rot="-10800000">
        <a:off x="0" y="337611"/>
        <a:ext cx="8640067" cy="507491"/>
      </dsp:txXfrm>
    </dsp:sp>
    <dsp:sp modelId="{184ADDEF-C0C5-43BD-A93A-2977FABD249F}">
      <dsp:nvSpPr>
        <dsp:cNvPr id="0" name=""/>
        <dsp:cNvSpPr/>
      </dsp:nvSpPr>
      <dsp:spPr>
        <a:xfrm>
          <a:off x="1091456" y="908024"/>
          <a:ext cx="2709352" cy="41867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rgbClr val="185191"/>
              </a:solidFill>
              <a:latin typeface="Arial" panose="020B0604020202020204"/>
              <a:ea typeface="+mn-ea"/>
              <a:cs typeface="+mn-cs"/>
            </a:rPr>
            <a:t>Ggf. Praktika</a:t>
          </a:r>
          <a:endParaRPr lang="de-DE" sz="1500" kern="1200" dirty="0">
            <a:solidFill>
              <a:srgbClr val="185191"/>
            </a:solidFill>
            <a:latin typeface="Arial" panose="020B0604020202020204"/>
            <a:ea typeface="+mn-ea"/>
            <a:cs typeface="+mn-cs"/>
          </a:endParaRPr>
        </a:p>
      </dsp:txBody>
      <dsp:txXfrm>
        <a:off x="1091456" y="908024"/>
        <a:ext cx="2709352" cy="418676"/>
      </dsp:txXfrm>
    </dsp:sp>
    <dsp:sp modelId="{23F2B8F5-8379-4C45-B6DD-D3DA00A8EA5B}">
      <dsp:nvSpPr>
        <dsp:cNvPr id="0" name=""/>
        <dsp:cNvSpPr/>
      </dsp:nvSpPr>
      <dsp:spPr>
        <a:xfrm>
          <a:off x="4879693" y="908024"/>
          <a:ext cx="2764562" cy="41867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rgbClr val="185191"/>
              </a:solidFill>
              <a:latin typeface="Arial" panose="020B0604020202020204"/>
              <a:ea typeface="+mn-ea"/>
              <a:cs typeface="+mn-cs"/>
            </a:rPr>
            <a:t>Ggf. Freiwilligendienste, etc.</a:t>
          </a:r>
          <a:endParaRPr lang="de-DE" sz="1500" kern="1200" dirty="0">
            <a:solidFill>
              <a:srgbClr val="185191"/>
            </a:solidFill>
            <a:latin typeface="Arial" panose="020B0604020202020204"/>
            <a:ea typeface="+mn-ea"/>
            <a:cs typeface="+mn-cs"/>
          </a:endParaRPr>
        </a:p>
      </dsp:txBody>
      <dsp:txXfrm>
        <a:off x="4879693" y="908024"/>
        <a:ext cx="2764562" cy="418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C5EC0A1F-3E39-40D0-82B9-9B9CD63C8208}" type="datetimeFigureOut">
              <a:rPr lang="de-DE" smtClean="0"/>
              <a:t>08.02.2023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30090"/>
            <a:ext cx="2945659" cy="49641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30090"/>
            <a:ext cx="2945659" cy="49641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6B1CFF71-2E17-4609-9A4C-08FCA53537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147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061AC038-6BA0-4D6B-A177-0AF167EFA854}" type="datetimeFigureOut">
              <a:rPr lang="de-DE" smtClean="0"/>
              <a:t>08.02.2023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0090"/>
            <a:ext cx="2945659" cy="49641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0"/>
            <a:ext cx="2945659" cy="49641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8360EAD0-0F91-46B2-A91C-E1097D8C43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916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Heißt LV Lehrveranstaltung?</a:t>
            </a:r>
            <a:r>
              <a:rPr lang="de-DE" baseline="0" dirty="0" smtClean="0"/>
              <a:t> Dann verstehe ich den unterschied nicht zu Veranstaltungsform…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60EAD0-0F91-46B2-A91C-E1097D8C43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26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  <a:cs typeface="+mn-cs"/>
              </a:rPr>
              <a:t>curricular:</a:t>
            </a:r>
            <a:endParaRPr lang="de-DE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+mn-cs"/>
            </a:endParaRPr>
          </a:p>
          <a:p>
            <a:pPr lvl="0"/>
            <a:r>
              <a:rPr lang="de-DE" dirty="0" smtClean="0">
                <a:effectLst/>
              </a:rPr>
              <a:t>Vorlesung: wird vom Professor gehalten, verlaufen über das ganze Semester, Frontalvortrag, nicht zwangsläufig anwesenheitspflichtig</a:t>
            </a:r>
          </a:p>
          <a:p>
            <a:pPr lvl="0"/>
            <a:r>
              <a:rPr lang="de-DE" dirty="0" smtClean="0">
                <a:effectLst/>
              </a:rPr>
              <a:t>Seminar: wird vom Professor gehalten, verlaufen über das ganze Semester, interaktiv (kein Frontalvortrag), nicht zwangsläufig anwesenheitspflichtig</a:t>
            </a:r>
          </a:p>
          <a:p>
            <a:pPr lvl="0"/>
            <a:r>
              <a:rPr lang="de-DE" dirty="0" smtClean="0">
                <a:effectLst/>
              </a:rPr>
              <a:t>Übung: begleitend zur Vorlesung, Inhalte werden noch einmal praktisch geübt, vom Professor geleitet (teilweise mit studentischer Unterstützung), keine Anwesenheitspflicht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  <a:cs typeface="+mn-cs"/>
              </a:rPr>
              <a:t> </a:t>
            </a:r>
            <a:endParaRPr lang="de-DE" dirty="0" smtClean="0">
              <a:effectLst/>
            </a:endParaRPr>
          </a:p>
          <a:p>
            <a:pPr lvl="0"/>
            <a:r>
              <a:rPr lang="de-DE" dirty="0" smtClean="0">
                <a:effectLst/>
              </a:rPr>
              <a:t>Praktika: finden regelmäßig aber nicht zwangsläufig wöchentlich statt, geleitet vom Professor (teils unterstützt durch studentische Hilfskraft), praktische Übungsblöcke, thematisch zugehörig zu einer Vorlesung/Fach, Anmeldungs- und Anwesenheitspflicht, schließt in der Regel mit einem Bericht ab</a:t>
            </a:r>
          </a:p>
          <a:p>
            <a:endParaRPr lang="de-DE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+mn-cs"/>
            </a:endParaRPr>
          </a:p>
          <a:p>
            <a:endParaRPr lang="de-DE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E4B94-7A2F-4E0B-80B8-8DB87F51D3FC}" type="slidenum">
              <a:rPr lang="de-DE" smtClean="0">
                <a:solidFill>
                  <a:srgbClr val="000000"/>
                </a:solidFill>
              </a:rPr>
              <a:pPr/>
              <a:t>24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8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+mn-cs"/>
            </a:endParaRPr>
          </a:p>
          <a:p>
            <a:r>
              <a:rPr lang="de-DE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  <a:cs typeface="+mn-cs"/>
              </a:rPr>
              <a:t>außercurricular:</a:t>
            </a:r>
            <a:endParaRPr lang="de-DE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+mn-cs"/>
            </a:endParaRPr>
          </a:p>
          <a:p>
            <a:pPr lvl="0"/>
            <a:r>
              <a:rPr lang="de-DE" dirty="0" smtClean="0">
                <a:effectLst/>
              </a:rPr>
              <a:t>Tutorium: vom Tutor (Student) geleitete Veranstaltung, inhaltlich abgestimmt zu einer Vorlesung durch Professor, Vorlesungsinhalte erklärt in „Studentensprache“, wöchentlich, semesterbegleitend, freiwillig, </a:t>
            </a:r>
          </a:p>
          <a:p>
            <a:pPr lvl="0"/>
            <a:r>
              <a:rPr lang="de-DE" dirty="0" smtClean="0">
                <a:effectLst/>
              </a:rPr>
              <a:t>Repetitorium: vom Repetitor geleitete Blockveranstaltung, Intensivkurs vor Prüfung für Studierende in einem höheren Prüfungsversuch, freiwillig über Anmeldung, Teilnehmerbegrenzt (Kleingruppenarbeit)</a:t>
            </a:r>
          </a:p>
          <a:p>
            <a:endParaRPr lang="de-DE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E4B94-7A2F-4E0B-80B8-8DB87F51D3FC}" type="slidenum">
              <a:rPr lang="de-DE" smtClean="0">
                <a:solidFill>
                  <a:srgbClr val="000000"/>
                </a:solidFill>
              </a:rPr>
              <a:pPr/>
              <a:t>25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8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0"/>
          <p:cNvSpPr>
            <a:spLocks noGrp="1"/>
          </p:cNvSpPr>
          <p:nvPr>
            <p:ph type="body" sz="quarter" idx="19"/>
          </p:nvPr>
        </p:nvSpPr>
        <p:spPr>
          <a:xfrm>
            <a:off x="251520" y="773705"/>
            <a:ext cx="8640960" cy="5760640"/>
          </a:xfrm>
          <a:prstGeom prst="rect">
            <a:avLst/>
          </a:prstGeom>
          <a:solidFill>
            <a:srgbClr val="07A1E2"/>
          </a:solidFill>
        </p:spPr>
        <p:txBody>
          <a:bodyPr anchor="ctr" anchorCtr="0"/>
          <a:lstStyle>
            <a:lvl1pPr marL="0" indent="0" algn="ctr">
              <a:buNone/>
              <a:defRPr sz="4000" b="1" i="0" baseline="0">
                <a:solidFill>
                  <a:srgbClr val="FFFFFF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2663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6012160" y="773705"/>
            <a:ext cx="2880320" cy="576064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  </a:t>
            </a:r>
          </a:p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 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9"/>
          </p:nvPr>
        </p:nvSpPr>
        <p:spPr>
          <a:xfrm>
            <a:off x="3132000" y="773706"/>
            <a:ext cx="2880320" cy="5760640"/>
          </a:xfrm>
          <a:prstGeom prst="rect">
            <a:avLst/>
          </a:prstGeom>
          <a:solidFill>
            <a:srgbClr val="999999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3999"/>
            <a:ext cx="2880320" cy="5760345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7" name="Inhaltsplatzhalter 2"/>
          <p:cNvSpPr>
            <a:spLocks noGrp="1"/>
          </p:cNvSpPr>
          <p:nvPr>
            <p:ph idx="22"/>
          </p:nvPr>
        </p:nvSpPr>
        <p:spPr>
          <a:xfrm>
            <a:off x="252000" y="5094185"/>
            <a:ext cx="2880320" cy="1440160"/>
          </a:xfrm>
          <a:prstGeom prst="rect">
            <a:avLst/>
          </a:prstGeom>
          <a:gradFill>
            <a:gsLst>
              <a:gs pos="62947">
                <a:srgbClr val="185191">
                  <a:alpha val="90000"/>
                </a:srgbClr>
              </a:gs>
              <a:gs pos="31000">
                <a:srgbClr val="185191">
                  <a:alpha val="90000"/>
                </a:srgbClr>
              </a:gs>
              <a:gs pos="0">
                <a:srgbClr val="185191">
                  <a:lumMod val="0"/>
                  <a:alpha val="90000"/>
                </a:srgbClr>
              </a:gs>
              <a:gs pos="100000">
                <a:srgbClr val="07A1E2">
                  <a:alpha val="9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25"/>
          </p:nvPr>
        </p:nvSpPr>
        <p:spPr>
          <a:xfrm>
            <a:off x="3131840" y="773705"/>
            <a:ext cx="2880320" cy="1440160"/>
          </a:xfrm>
          <a:prstGeom prst="rect">
            <a:avLst/>
          </a:prstGeom>
          <a:gradFill>
            <a:gsLst>
              <a:gs pos="62947">
                <a:srgbClr val="185191">
                  <a:alpha val="90000"/>
                </a:srgbClr>
              </a:gs>
              <a:gs pos="31000">
                <a:srgbClr val="185191">
                  <a:alpha val="90000"/>
                </a:srgbClr>
              </a:gs>
              <a:gs pos="0">
                <a:srgbClr val="185191">
                  <a:lumMod val="0"/>
                  <a:alpha val="90000"/>
                </a:srgbClr>
              </a:gs>
              <a:gs pos="100000">
                <a:srgbClr val="07A1E2">
                  <a:alpha val="9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26"/>
          </p:nvPr>
        </p:nvSpPr>
        <p:spPr>
          <a:xfrm>
            <a:off x="6012160" y="5094185"/>
            <a:ext cx="2880320" cy="1440160"/>
          </a:xfrm>
          <a:prstGeom prst="rect">
            <a:avLst/>
          </a:prstGeom>
          <a:gradFill>
            <a:gsLst>
              <a:gs pos="62947">
                <a:srgbClr val="185191">
                  <a:alpha val="90000"/>
                </a:srgbClr>
              </a:gs>
              <a:gs pos="31000">
                <a:srgbClr val="185191">
                  <a:alpha val="90000"/>
                </a:srgbClr>
              </a:gs>
              <a:gs pos="0">
                <a:srgbClr val="185191">
                  <a:lumMod val="0"/>
                  <a:alpha val="90000"/>
                </a:srgbClr>
              </a:gs>
              <a:gs pos="100000">
                <a:srgbClr val="07A1E2">
                  <a:alpha val="9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64727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3999"/>
            <a:ext cx="8640480" cy="5760345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Inhaltsplatzhalter 2"/>
          <p:cNvSpPr>
            <a:spLocks noGrp="1"/>
          </p:cNvSpPr>
          <p:nvPr>
            <p:ph idx="20"/>
          </p:nvPr>
        </p:nvSpPr>
        <p:spPr>
          <a:xfrm>
            <a:off x="6012000" y="773705"/>
            <a:ext cx="2880320" cy="2880295"/>
          </a:xfrm>
          <a:prstGeom prst="rect">
            <a:avLst/>
          </a:prstGeom>
          <a:gradFill flip="none" rotWithShape="1">
            <a:gsLst>
              <a:gs pos="0">
                <a:srgbClr val="58595B"/>
              </a:gs>
              <a:gs pos="50000">
                <a:srgbClr val="185191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/>
              </a:gs>
            </a:gsLst>
            <a:lin ang="13500000" scaled="1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22"/>
          </p:nvPr>
        </p:nvSpPr>
        <p:spPr>
          <a:xfrm>
            <a:off x="252000" y="3654025"/>
            <a:ext cx="2880320" cy="2880320"/>
          </a:xfrm>
          <a:prstGeom prst="rect">
            <a:avLst/>
          </a:prstGeom>
          <a:gradFill flip="none" rotWithShape="1"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0"/>
                </a:srgbClr>
              </a:gs>
              <a:gs pos="100000">
                <a:srgbClr val="07A1E2">
                  <a:alpha val="50000"/>
                </a:srgbClr>
              </a:gs>
            </a:gsLst>
            <a:lin ang="13500000" scaled="1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9"/>
          </p:nvPr>
        </p:nvSpPr>
        <p:spPr>
          <a:xfrm>
            <a:off x="3132000" y="3654000"/>
            <a:ext cx="5760480" cy="2880345"/>
          </a:xfrm>
          <a:prstGeom prst="rect">
            <a:avLst/>
          </a:prstGeom>
          <a:noFill/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863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‹Nr.›</a:t>
            </a:fld>
            <a:endParaRPr lang="de-DE" dirty="0">
              <a:solidFill>
                <a:srgbClr val="B2B2B2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251520" y="773705"/>
            <a:ext cx="8640960" cy="576064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  </a:t>
            </a:r>
          </a:p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 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6910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1520" y="773705"/>
            <a:ext cx="8640960" cy="5760640"/>
          </a:xfrm>
          <a:prstGeom prst="rect">
            <a:avLst/>
          </a:prstGeom>
          <a:solidFill>
            <a:srgbClr val="07A1E2"/>
          </a:solidFill>
        </p:spPr>
        <p:txBody>
          <a:bodyPr anchor="ctr" anchorCtr="0"/>
          <a:lstStyle>
            <a:lvl1pPr marL="0" indent="0" algn="ctr">
              <a:buNone/>
              <a:defRPr sz="4000" b="1" i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Kapitelüberschrift</a:t>
            </a:r>
          </a:p>
          <a:p>
            <a:pPr lvl="0"/>
            <a:r>
              <a:rPr lang="de-DE" dirty="0" smtClean="0"/>
              <a:t>Thema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‹Nr.›</a:t>
            </a:fld>
            <a:endParaRPr lang="de-DE" dirty="0">
              <a:solidFill>
                <a:srgbClr val="B2B2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35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‹Nr.›</a:t>
            </a:fld>
            <a:endParaRPr lang="de-DE" dirty="0">
              <a:solidFill>
                <a:srgbClr val="B2B2B2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6012640" y="770022"/>
            <a:ext cx="2880320" cy="288032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smtClean="0"/>
              <a:t>  </a:t>
            </a:r>
          </a:p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 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2000" y="774000"/>
            <a:ext cx="2880000" cy="2880000"/>
          </a:xfrm>
          <a:prstGeom prst="rect">
            <a:avLst/>
          </a:prstGeom>
        </p:spPr>
      </p:pic>
      <p:sp>
        <p:nvSpPr>
          <p:cNvPr id="18" name="Inhaltsplatzhalter 2"/>
          <p:cNvSpPr>
            <a:spLocks noGrp="1"/>
          </p:cNvSpPr>
          <p:nvPr>
            <p:ph idx="23"/>
          </p:nvPr>
        </p:nvSpPr>
        <p:spPr>
          <a:xfrm>
            <a:off x="3132000" y="2696400"/>
            <a:ext cx="2880320" cy="957600"/>
          </a:xfrm>
          <a:prstGeom prst="rect">
            <a:avLst/>
          </a:prstGeom>
          <a:gradFill>
            <a:gsLst>
              <a:gs pos="0">
                <a:srgbClr val="333333">
                  <a:alpha val="50000"/>
                </a:srgbClr>
              </a:gs>
              <a:gs pos="50000">
                <a:srgbClr val="07A1E2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>
                  <a:alpha val="50000"/>
                </a:srgbClr>
              </a:gs>
            </a:gsLst>
            <a:lin ang="1080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6028" y="3658061"/>
            <a:ext cx="2880000" cy="2880000"/>
          </a:xfrm>
          <a:prstGeom prst="rect">
            <a:avLst/>
          </a:prstGeom>
        </p:spPr>
      </p:pic>
      <p:sp>
        <p:nvSpPr>
          <p:cNvPr id="15" name="Inhaltsplatzhalter 2"/>
          <p:cNvSpPr>
            <a:spLocks noGrp="1"/>
          </p:cNvSpPr>
          <p:nvPr>
            <p:ph idx="20"/>
          </p:nvPr>
        </p:nvSpPr>
        <p:spPr>
          <a:xfrm>
            <a:off x="6012000" y="2696400"/>
            <a:ext cx="2880320" cy="957600"/>
          </a:xfrm>
          <a:prstGeom prst="rect">
            <a:avLst/>
          </a:prstGeom>
          <a:gradFill flip="none" rotWithShape="1">
            <a:gsLst>
              <a:gs pos="0">
                <a:srgbClr val="58595B"/>
              </a:gs>
              <a:gs pos="50000">
                <a:srgbClr val="185191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/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680" y="3654000"/>
            <a:ext cx="2880000" cy="2880000"/>
          </a:xfrm>
          <a:prstGeom prst="rect">
            <a:avLst/>
          </a:prstGeom>
        </p:spPr>
      </p:pic>
      <p:sp>
        <p:nvSpPr>
          <p:cNvPr id="14" name="Inhaltsplatzhalter 2"/>
          <p:cNvSpPr>
            <a:spLocks noGrp="1"/>
          </p:cNvSpPr>
          <p:nvPr>
            <p:ph idx="19"/>
          </p:nvPr>
        </p:nvSpPr>
        <p:spPr>
          <a:xfrm>
            <a:off x="251680" y="5576400"/>
            <a:ext cx="2880320" cy="957600"/>
          </a:xfrm>
          <a:prstGeom prst="rect">
            <a:avLst/>
          </a:prstGeom>
          <a:gradFill flip="none" rotWithShape="1"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23000"/>
                </a:srgbClr>
              </a:gs>
              <a:gs pos="100000">
                <a:srgbClr val="185191">
                  <a:alpha val="50000"/>
                </a:srgbClr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4000"/>
            <a:ext cx="2880320" cy="2880320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24" name="Inhaltsplatzhalter 2"/>
          <p:cNvSpPr>
            <a:spLocks noGrp="1"/>
          </p:cNvSpPr>
          <p:nvPr>
            <p:ph idx="25"/>
          </p:nvPr>
        </p:nvSpPr>
        <p:spPr>
          <a:xfrm>
            <a:off x="252000" y="2696425"/>
            <a:ext cx="2880320" cy="957600"/>
          </a:xfrm>
          <a:prstGeom prst="rect">
            <a:avLst/>
          </a:prstGeom>
          <a:gradFill flip="none" rotWithShape="1">
            <a:gsLst>
              <a:gs pos="0">
                <a:srgbClr val="333333">
                  <a:alpha val="50000"/>
                </a:srgbClr>
              </a:gs>
              <a:gs pos="50000">
                <a:srgbClr val="07A1E2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>
                  <a:alpha val="50000"/>
                </a:srgbClr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idx="26"/>
          </p:nvPr>
        </p:nvSpPr>
        <p:spPr>
          <a:xfrm>
            <a:off x="6012000" y="5576400"/>
            <a:ext cx="2880320" cy="957600"/>
          </a:xfrm>
          <a:prstGeom prst="rect">
            <a:avLst/>
          </a:prstGeom>
          <a:gradFill flip="none" rotWithShape="1"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lumMod val="50000"/>
                  <a:lumOff val="50000"/>
                  <a:alpha val="50000"/>
                </a:srgbClr>
              </a:gs>
              <a:gs pos="100000">
                <a:srgbClr val="185191">
                  <a:alpha val="50000"/>
                </a:srgbClr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27"/>
          </p:nvPr>
        </p:nvSpPr>
        <p:spPr>
          <a:xfrm>
            <a:off x="3131680" y="3668130"/>
            <a:ext cx="2880320" cy="2880320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892715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‹Nr.›</a:t>
            </a:fld>
            <a:endParaRPr lang="de-DE" dirty="0">
              <a:solidFill>
                <a:srgbClr val="B2B2B2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6012160" y="3654025"/>
            <a:ext cx="2880320" cy="288032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smtClean="0"/>
              <a:t>  </a:t>
            </a:r>
          </a:p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 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23"/>
          </p:nvPr>
        </p:nvSpPr>
        <p:spPr>
          <a:xfrm>
            <a:off x="3132000" y="774000"/>
            <a:ext cx="2880320" cy="2880000"/>
          </a:xfrm>
          <a:prstGeom prst="rect">
            <a:avLst/>
          </a:prstGeom>
          <a:gradFill>
            <a:gsLst>
              <a:gs pos="0">
                <a:srgbClr val="333333">
                  <a:alpha val="50000"/>
                </a:srgbClr>
              </a:gs>
              <a:gs pos="50000">
                <a:srgbClr val="07A1E2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>
                  <a:alpha val="50000"/>
                </a:srgbClr>
              </a:gs>
            </a:gsLst>
            <a:lin ang="1080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20"/>
          </p:nvPr>
        </p:nvSpPr>
        <p:spPr>
          <a:xfrm>
            <a:off x="6012000" y="773705"/>
            <a:ext cx="2880320" cy="2880295"/>
          </a:xfrm>
          <a:prstGeom prst="rect">
            <a:avLst/>
          </a:prstGeom>
          <a:gradFill flip="none" rotWithShape="1">
            <a:gsLst>
              <a:gs pos="0">
                <a:srgbClr val="58595B"/>
              </a:gs>
              <a:gs pos="50000">
                <a:srgbClr val="185191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/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4000"/>
            <a:ext cx="2880320" cy="2880320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25"/>
          </p:nvPr>
        </p:nvSpPr>
        <p:spPr>
          <a:xfrm>
            <a:off x="251520" y="3654025"/>
            <a:ext cx="2880320" cy="2880000"/>
          </a:xfrm>
          <a:prstGeom prst="rect">
            <a:avLst/>
          </a:prstGeom>
          <a:gradFill>
            <a:gsLst>
              <a:gs pos="0">
                <a:srgbClr val="333333">
                  <a:alpha val="50000"/>
                </a:srgbClr>
              </a:gs>
              <a:gs pos="50000">
                <a:srgbClr val="07A1E2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>
                  <a:alpha val="50000"/>
                </a:srgbClr>
              </a:gs>
            </a:gsLst>
            <a:lin ang="1080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26"/>
          </p:nvPr>
        </p:nvSpPr>
        <p:spPr>
          <a:xfrm>
            <a:off x="3131520" y="3653730"/>
            <a:ext cx="2880320" cy="2880295"/>
          </a:xfrm>
          <a:prstGeom prst="rect">
            <a:avLst/>
          </a:prstGeom>
          <a:gradFill flip="none" rotWithShape="1">
            <a:gsLst>
              <a:gs pos="0">
                <a:srgbClr val="58595B"/>
              </a:gs>
              <a:gs pos="50000">
                <a:srgbClr val="185191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/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563320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3999"/>
            <a:ext cx="8640480" cy="5760345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‹Nr.›</a:t>
            </a:fld>
            <a:endParaRPr lang="de-DE" dirty="0">
              <a:solidFill>
                <a:srgbClr val="B2B2B2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6012160" y="3654025"/>
            <a:ext cx="2880320" cy="288032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smtClean="0"/>
              <a:t>  </a:t>
            </a:r>
          </a:p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 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23"/>
          </p:nvPr>
        </p:nvSpPr>
        <p:spPr>
          <a:xfrm>
            <a:off x="3132000" y="774000"/>
            <a:ext cx="2880320" cy="2880000"/>
          </a:xfrm>
          <a:prstGeom prst="rect">
            <a:avLst/>
          </a:prstGeom>
          <a:gradFill>
            <a:gsLst>
              <a:gs pos="0">
                <a:srgbClr val="333333">
                  <a:alpha val="50000"/>
                </a:srgbClr>
              </a:gs>
              <a:gs pos="50000">
                <a:srgbClr val="07A1E2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>
                  <a:alpha val="50000"/>
                </a:srgbClr>
              </a:gs>
            </a:gsLst>
            <a:lin ang="1080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20"/>
          </p:nvPr>
        </p:nvSpPr>
        <p:spPr>
          <a:xfrm>
            <a:off x="6012000" y="773705"/>
            <a:ext cx="2880320" cy="2880295"/>
          </a:xfrm>
          <a:prstGeom prst="rect">
            <a:avLst/>
          </a:prstGeom>
          <a:gradFill flip="none" rotWithShape="1">
            <a:gsLst>
              <a:gs pos="0">
                <a:srgbClr val="58595B"/>
              </a:gs>
              <a:gs pos="50000">
                <a:srgbClr val="185191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/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22"/>
          </p:nvPr>
        </p:nvSpPr>
        <p:spPr>
          <a:xfrm>
            <a:off x="252000" y="3654025"/>
            <a:ext cx="2880320" cy="2880320"/>
          </a:xfrm>
          <a:prstGeom prst="rect">
            <a:avLst/>
          </a:prstGeom>
          <a:gradFill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0"/>
                </a:srgbClr>
              </a:gs>
              <a:gs pos="100000">
                <a:srgbClr val="07A1E2">
                  <a:alpha val="5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9"/>
          </p:nvPr>
        </p:nvSpPr>
        <p:spPr>
          <a:xfrm>
            <a:off x="3132000" y="3654000"/>
            <a:ext cx="2880320" cy="2880345"/>
          </a:xfrm>
          <a:prstGeom prst="rect">
            <a:avLst/>
          </a:prstGeom>
          <a:gradFill flip="none" rotWithShape="1"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23000"/>
                </a:srgbClr>
              </a:gs>
              <a:gs pos="100000">
                <a:srgbClr val="185191">
                  <a:alpha val="50000"/>
                </a:srgbClr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25"/>
          </p:nvPr>
        </p:nvSpPr>
        <p:spPr>
          <a:xfrm>
            <a:off x="252000" y="774000"/>
            <a:ext cx="2880320" cy="2880320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152377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‹Nr.›</a:t>
            </a:fld>
            <a:endParaRPr lang="de-DE" dirty="0">
              <a:solidFill>
                <a:srgbClr val="B2B2B2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7020272" y="3654025"/>
            <a:ext cx="1872208" cy="288032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smtClean="0"/>
              <a:t>  </a:t>
            </a:r>
          </a:p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 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20"/>
          </p:nvPr>
        </p:nvSpPr>
        <p:spPr>
          <a:xfrm>
            <a:off x="1979712" y="773705"/>
            <a:ext cx="6912608" cy="2880295"/>
          </a:xfrm>
          <a:prstGeom prst="rect">
            <a:avLst/>
          </a:prstGeom>
          <a:gradFill flip="none" rotWithShape="1">
            <a:gsLst>
              <a:gs pos="0">
                <a:srgbClr val="58595B"/>
              </a:gs>
              <a:gs pos="50000">
                <a:srgbClr val="185191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/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22"/>
          </p:nvPr>
        </p:nvSpPr>
        <p:spPr>
          <a:xfrm>
            <a:off x="252000" y="3654000"/>
            <a:ext cx="6768112" cy="2880345"/>
          </a:xfrm>
          <a:prstGeom prst="rect">
            <a:avLst/>
          </a:prstGeom>
          <a:gradFill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0"/>
                </a:srgbClr>
              </a:gs>
              <a:gs pos="100000">
                <a:srgbClr val="07A1E2">
                  <a:alpha val="5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4000"/>
            <a:ext cx="1727712" cy="2880320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0067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‹Nr.›</a:t>
            </a:fld>
            <a:endParaRPr lang="de-DE" dirty="0">
              <a:solidFill>
                <a:srgbClr val="B2B2B2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3131840" y="3654025"/>
            <a:ext cx="5760640" cy="288032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smtClean="0"/>
              <a:t>  </a:t>
            </a:r>
          </a:p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 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20"/>
          </p:nvPr>
        </p:nvSpPr>
        <p:spPr>
          <a:xfrm>
            <a:off x="6012160" y="773705"/>
            <a:ext cx="2880160" cy="2880295"/>
          </a:xfrm>
          <a:prstGeom prst="rect">
            <a:avLst/>
          </a:prstGeom>
          <a:gradFill flip="none" rotWithShape="1">
            <a:gsLst>
              <a:gs pos="0">
                <a:srgbClr val="58595B"/>
              </a:gs>
              <a:gs pos="50000">
                <a:srgbClr val="185191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/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22"/>
          </p:nvPr>
        </p:nvSpPr>
        <p:spPr>
          <a:xfrm>
            <a:off x="252000" y="3654000"/>
            <a:ext cx="2879840" cy="2880345"/>
          </a:xfrm>
          <a:prstGeom prst="rect">
            <a:avLst/>
          </a:prstGeom>
          <a:gradFill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0"/>
                </a:srgbClr>
              </a:gs>
              <a:gs pos="100000">
                <a:srgbClr val="07A1E2">
                  <a:alpha val="5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4000"/>
            <a:ext cx="5760160" cy="2880320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2050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‹Nr.›</a:t>
            </a:fld>
            <a:endParaRPr lang="de-DE" dirty="0">
              <a:solidFill>
                <a:srgbClr val="B2B2B2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251520" y="773705"/>
            <a:ext cx="8640960" cy="576064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smtClean="0"/>
              <a:t>  </a:t>
            </a:r>
          </a:p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 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143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6012160" y="3654025"/>
            <a:ext cx="2880320" cy="288032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  </a:t>
            </a:r>
          </a:p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 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2000" y="774000"/>
            <a:ext cx="2880000" cy="2880000"/>
          </a:xfrm>
          <a:prstGeom prst="rect">
            <a:avLst/>
          </a:prstGeom>
        </p:spPr>
      </p:pic>
      <p:sp>
        <p:nvSpPr>
          <p:cNvPr id="18" name="Inhaltsplatzhalter 2"/>
          <p:cNvSpPr>
            <a:spLocks noGrp="1"/>
          </p:cNvSpPr>
          <p:nvPr>
            <p:ph idx="23"/>
          </p:nvPr>
        </p:nvSpPr>
        <p:spPr>
          <a:xfrm>
            <a:off x="3132000" y="2696400"/>
            <a:ext cx="2880320" cy="957600"/>
          </a:xfrm>
          <a:prstGeom prst="rect">
            <a:avLst/>
          </a:prstGeom>
          <a:gradFill>
            <a:gsLst>
              <a:gs pos="0">
                <a:srgbClr val="333333">
                  <a:alpha val="50000"/>
                </a:srgbClr>
              </a:gs>
              <a:gs pos="50000">
                <a:srgbClr val="07A1E2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>
                  <a:alpha val="50000"/>
                </a:srgbClr>
              </a:gs>
            </a:gsLst>
            <a:lin ang="1080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000" y="774000"/>
            <a:ext cx="2880000" cy="2880000"/>
          </a:xfrm>
          <a:prstGeom prst="rect">
            <a:avLst/>
          </a:prstGeom>
        </p:spPr>
      </p:pic>
      <p:sp>
        <p:nvSpPr>
          <p:cNvPr id="15" name="Inhaltsplatzhalter 2"/>
          <p:cNvSpPr>
            <a:spLocks noGrp="1"/>
          </p:cNvSpPr>
          <p:nvPr>
            <p:ph idx="20"/>
          </p:nvPr>
        </p:nvSpPr>
        <p:spPr>
          <a:xfrm>
            <a:off x="6012000" y="2696400"/>
            <a:ext cx="2880320" cy="957600"/>
          </a:xfrm>
          <a:prstGeom prst="rect">
            <a:avLst/>
          </a:prstGeom>
          <a:gradFill flip="none" rotWithShape="1">
            <a:gsLst>
              <a:gs pos="0">
                <a:srgbClr val="58595B"/>
              </a:gs>
              <a:gs pos="50000">
                <a:srgbClr val="185191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/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654000"/>
            <a:ext cx="2880480" cy="2880000"/>
          </a:xfrm>
          <a:prstGeom prst="rect">
            <a:avLst/>
          </a:prstGeom>
        </p:spPr>
      </p:pic>
      <p:sp>
        <p:nvSpPr>
          <p:cNvPr id="17" name="Inhaltsplatzhalter 2"/>
          <p:cNvSpPr>
            <a:spLocks noGrp="1"/>
          </p:cNvSpPr>
          <p:nvPr>
            <p:ph idx="22"/>
          </p:nvPr>
        </p:nvSpPr>
        <p:spPr>
          <a:xfrm>
            <a:off x="252000" y="5576745"/>
            <a:ext cx="2880320" cy="957600"/>
          </a:xfrm>
          <a:prstGeom prst="rect">
            <a:avLst/>
          </a:prstGeom>
          <a:gradFill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0"/>
                </a:srgbClr>
              </a:gs>
              <a:gs pos="100000">
                <a:srgbClr val="07A1E2">
                  <a:alpha val="5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2000" y="3654000"/>
            <a:ext cx="2880000" cy="2880000"/>
          </a:xfrm>
          <a:prstGeom prst="rect">
            <a:avLst/>
          </a:prstGeom>
        </p:spPr>
      </p:pic>
      <p:sp>
        <p:nvSpPr>
          <p:cNvPr id="14" name="Inhaltsplatzhalter 2"/>
          <p:cNvSpPr>
            <a:spLocks noGrp="1"/>
          </p:cNvSpPr>
          <p:nvPr>
            <p:ph idx="19"/>
          </p:nvPr>
        </p:nvSpPr>
        <p:spPr>
          <a:xfrm>
            <a:off x="3132000" y="5576745"/>
            <a:ext cx="2880320" cy="957600"/>
          </a:xfrm>
          <a:prstGeom prst="rect">
            <a:avLst/>
          </a:prstGeom>
          <a:gradFill flip="none" rotWithShape="1"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23000"/>
                </a:srgbClr>
              </a:gs>
              <a:gs pos="100000">
                <a:srgbClr val="185191">
                  <a:alpha val="50000"/>
                </a:srgbClr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4000"/>
            <a:ext cx="2880320" cy="2880320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4" name="Inhaltsplatzhalter 2"/>
          <p:cNvSpPr>
            <a:spLocks noGrp="1"/>
          </p:cNvSpPr>
          <p:nvPr>
            <p:ph idx="25"/>
          </p:nvPr>
        </p:nvSpPr>
        <p:spPr>
          <a:xfrm>
            <a:off x="252000" y="2696425"/>
            <a:ext cx="2880320" cy="957600"/>
          </a:xfrm>
          <a:prstGeom prst="rect">
            <a:avLst/>
          </a:prstGeom>
          <a:gradFill flip="none" rotWithShape="1">
            <a:gsLst>
              <a:gs pos="0">
                <a:srgbClr val="333333">
                  <a:alpha val="50000"/>
                </a:srgbClr>
              </a:gs>
              <a:gs pos="50000">
                <a:srgbClr val="07A1E2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>
                  <a:alpha val="50000"/>
                </a:srgbClr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idx="26"/>
          </p:nvPr>
        </p:nvSpPr>
        <p:spPr>
          <a:xfrm>
            <a:off x="6012000" y="5576400"/>
            <a:ext cx="2880320" cy="957600"/>
          </a:xfrm>
          <a:prstGeom prst="rect">
            <a:avLst/>
          </a:prstGeom>
          <a:gradFill flip="none" rotWithShape="1"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lumMod val="50000"/>
                  <a:lumOff val="50000"/>
                  <a:alpha val="50000"/>
                </a:srgbClr>
              </a:gs>
              <a:gs pos="100000">
                <a:srgbClr val="185191">
                  <a:alpha val="50000"/>
                </a:srgbClr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733618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‹Nr.›</a:t>
            </a:fld>
            <a:endParaRPr lang="de-DE" dirty="0">
              <a:solidFill>
                <a:srgbClr val="B2B2B2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2987824" y="773705"/>
            <a:ext cx="5904656" cy="576064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 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3999"/>
            <a:ext cx="2735824" cy="5760345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9829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3999"/>
            <a:ext cx="8640480" cy="5760345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‹Nr.›</a:t>
            </a:fld>
            <a:endParaRPr lang="de-DE" dirty="0">
              <a:solidFill>
                <a:srgbClr val="B2B2B2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2215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6012160" y="773705"/>
            <a:ext cx="2880320" cy="576064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smtClean="0"/>
              <a:t>  </a:t>
            </a:r>
          </a:p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 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9"/>
          </p:nvPr>
        </p:nvSpPr>
        <p:spPr>
          <a:xfrm>
            <a:off x="3132000" y="773706"/>
            <a:ext cx="2880320" cy="5760640"/>
          </a:xfrm>
          <a:prstGeom prst="rect">
            <a:avLst/>
          </a:prstGeom>
          <a:solidFill>
            <a:srgbClr val="999999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3999"/>
            <a:ext cx="2880320" cy="5760345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‹Nr.›</a:t>
            </a:fld>
            <a:endParaRPr lang="de-DE" dirty="0">
              <a:solidFill>
                <a:srgbClr val="B2B2B2"/>
              </a:solidFill>
            </a:endParaRPr>
          </a:p>
        </p:txBody>
      </p:sp>
      <p:sp>
        <p:nvSpPr>
          <p:cNvPr id="17" name="Inhaltsplatzhalter 2"/>
          <p:cNvSpPr>
            <a:spLocks noGrp="1"/>
          </p:cNvSpPr>
          <p:nvPr>
            <p:ph idx="22"/>
          </p:nvPr>
        </p:nvSpPr>
        <p:spPr>
          <a:xfrm>
            <a:off x="252000" y="5094185"/>
            <a:ext cx="2880320" cy="1440160"/>
          </a:xfrm>
          <a:prstGeom prst="rect">
            <a:avLst/>
          </a:prstGeom>
          <a:gradFill>
            <a:gsLst>
              <a:gs pos="62947">
                <a:srgbClr val="185191">
                  <a:alpha val="90000"/>
                </a:srgbClr>
              </a:gs>
              <a:gs pos="31000">
                <a:srgbClr val="185191">
                  <a:alpha val="90000"/>
                </a:srgbClr>
              </a:gs>
              <a:gs pos="0">
                <a:srgbClr val="185191">
                  <a:lumMod val="0"/>
                  <a:alpha val="90000"/>
                </a:srgbClr>
              </a:gs>
              <a:gs pos="100000">
                <a:srgbClr val="07A1E2">
                  <a:alpha val="9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25"/>
          </p:nvPr>
        </p:nvSpPr>
        <p:spPr>
          <a:xfrm>
            <a:off x="3131840" y="773705"/>
            <a:ext cx="2880320" cy="1440160"/>
          </a:xfrm>
          <a:prstGeom prst="rect">
            <a:avLst/>
          </a:prstGeom>
          <a:gradFill>
            <a:gsLst>
              <a:gs pos="62947">
                <a:srgbClr val="185191">
                  <a:alpha val="90000"/>
                </a:srgbClr>
              </a:gs>
              <a:gs pos="31000">
                <a:srgbClr val="185191">
                  <a:alpha val="90000"/>
                </a:srgbClr>
              </a:gs>
              <a:gs pos="0">
                <a:srgbClr val="185191">
                  <a:lumMod val="0"/>
                  <a:alpha val="90000"/>
                </a:srgbClr>
              </a:gs>
              <a:gs pos="100000">
                <a:srgbClr val="07A1E2">
                  <a:alpha val="9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26"/>
          </p:nvPr>
        </p:nvSpPr>
        <p:spPr>
          <a:xfrm>
            <a:off x="6012160" y="5094185"/>
            <a:ext cx="2880320" cy="1440160"/>
          </a:xfrm>
          <a:prstGeom prst="rect">
            <a:avLst/>
          </a:prstGeom>
          <a:gradFill>
            <a:gsLst>
              <a:gs pos="62947">
                <a:srgbClr val="185191">
                  <a:alpha val="90000"/>
                </a:srgbClr>
              </a:gs>
              <a:gs pos="31000">
                <a:srgbClr val="185191">
                  <a:alpha val="90000"/>
                </a:srgbClr>
              </a:gs>
              <a:gs pos="0">
                <a:srgbClr val="185191">
                  <a:lumMod val="0"/>
                  <a:alpha val="90000"/>
                </a:srgbClr>
              </a:gs>
              <a:gs pos="100000">
                <a:srgbClr val="07A1E2">
                  <a:alpha val="9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813494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3999"/>
            <a:ext cx="8640480" cy="5760345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‹Nr.›</a:t>
            </a:fld>
            <a:endParaRPr lang="de-DE" dirty="0">
              <a:solidFill>
                <a:srgbClr val="B2B2B2"/>
              </a:solidFill>
            </a:endParaRPr>
          </a:p>
        </p:txBody>
      </p:sp>
      <p:sp>
        <p:nvSpPr>
          <p:cNvPr id="15" name="Inhaltsplatzhalter 2"/>
          <p:cNvSpPr>
            <a:spLocks noGrp="1"/>
          </p:cNvSpPr>
          <p:nvPr>
            <p:ph idx="20"/>
          </p:nvPr>
        </p:nvSpPr>
        <p:spPr>
          <a:xfrm>
            <a:off x="6012000" y="773705"/>
            <a:ext cx="2880320" cy="2880295"/>
          </a:xfrm>
          <a:prstGeom prst="rect">
            <a:avLst/>
          </a:prstGeom>
          <a:gradFill flip="none" rotWithShape="1">
            <a:gsLst>
              <a:gs pos="0">
                <a:srgbClr val="58595B"/>
              </a:gs>
              <a:gs pos="50000">
                <a:srgbClr val="185191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/>
              </a:gs>
            </a:gsLst>
            <a:lin ang="13500000" scaled="1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22"/>
          </p:nvPr>
        </p:nvSpPr>
        <p:spPr>
          <a:xfrm>
            <a:off x="252000" y="3654025"/>
            <a:ext cx="2880320" cy="2880320"/>
          </a:xfrm>
          <a:prstGeom prst="rect">
            <a:avLst/>
          </a:prstGeom>
          <a:gradFill flip="none" rotWithShape="1"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0"/>
                </a:srgbClr>
              </a:gs>
              <a:gs pos="100000">
                <a:srgbClr val="07A1E2">
                  <a:alpha val="50000"/>
                </a:srgbClr>
              </a:gs>
            </a:gsLst>
            <a:lin ang="13500000" scaled="1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9"/>
          </p:nvPr>
        </p:nvSpPr>
        <p:spPr>
          <a:xfrm>
            <a:off x="3132000" y="3654000"/>
            <a:ext cx="5760480" cy="2880345"/>
          </a:xfrm>
          <a:prstGeom prst="rect">
            <a:avLst/>
          </a:prstGeom>
          <a:noFill/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537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1520" y="773705"/>
            <a:ext cx="8640960" cy="5760640"/>
          </a:xfrm>
          <a:prstGeom prst="rect">
            <a:avLst/>
          </a:prstGeom>
          <a:solidFill>
            <a:srgbClr val="07A1E2"/>
          </a:solidFill>
        </p:spPr>
        <p:txBody>
          <a:bodyPr anchor="ctr" anchorCtr="0"/>
          <a:lstStyle>
            <a:lvl1pPr marL="0" indent="0" algn="ctr">
              <a:buNone/>
              <a:defRPr sz="4000" b="1" i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Kapitelüberschrift</a:t>
            </a:r>
          </a:p>
          <a:p>
            <a:pPr lvl="0"/>
            <a:r>
              <a:rPr lang="de-DE" dirty="0" smtClean="0"/>
              <a:t>Thema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1923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6012160" y="3654025"/>
            <a:ext cx="2880320" cy="288032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smtClean="0"/>
              <a:t>  </a:t>
            </a:r>
          </a:p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 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2000" y="774000"/>
            <a:ext cx="2880000" cy="2880000"/>
          </a:xfrm>
          <a:prstGeom prst="rect">
            <a:avLst/>
          </a:prstGeom>
        </p:spPr>
      </p:pic>
      <p:sp>
        <p:nvSpPr>
          <p:cNvPr id="18" name="Inhaltsplatzhalter 2"/>
          <p:cNvSpPr>
            <a:spLocks noGrp="1"/>
          </p:cNvSpPr>
          <p:nvPr>
            <p:ph idx="23"/>
          </p:nvPr>
        </p:nvSpPr>
        <p:spPr>
          <a:xfrm>
            <a:off x="3132000" y="2696400"/>
            <a:ext cx="2880320" cy="957600"/>
          </a:xfrm>
          <a:prstGeom prst="rect">
            <a:avLst/>
          </a:prstGeom>
          <a:gradFill>
            <a:gsLst>
              <a:gs pos="0">
                <a:srgbClr val="333333">
                  <a:alpha val="50000"/>
                </a:srgbClr>
              </a:gs>
              <a:gs pos="50000">
                <a:srgbClr val="07A1E2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>
                  <a:alpha val="50000"/>
                </a:srgbClr>
              </a:gs>
            </a:gsLst>
            <a:lin ang="1080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000" y="774000"/>
            <a:ext cx="2880000" cy="2880000"/>
          </a:xfrm>
          <a:prstGeom prst="rect">
            <a:avLst/>
          </a:prstGeom>
        </p:spPr>
      </p:pic>
      <p:sp>
        <p:nvSpPr>
          <p:cNvPr id="15" name="Inhaltsplatzhalter 2"/>
          <p:cNvSpPr>
            <a:spLocks noGrp="1"/>
          </p:cNvSpPr>
          <p:nvPr>
            <p:ph idx="20"/>
          </p:nvPr>
        </p:nvSpPr>
        <p:spPr>
          <a:xfrm>
            <a:off x="6012000" y="2696400"/>
            <a:ext cx="2880320" cy="957600"/>
          </a:xfrm>
          <a:prstGeom prst="rect">
            <a:avLst/>
          </a:prstGeom>
          <a:gradFill flip="none" rotWithShape="1">
            <a:gsLst>
              <a:gs pos="0">
                <a:srgbClr val="58595B"/>
              </a:gs>
              <a:gs pos="50000">
                <a:srgbClr val="185191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/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654000"/>
            <a:ext cx="2880480" cy="2880000"/>
          </a:xfrm>
          <a:prstGeom prst="rect">
            <a:avLst/>
          </a:prstGeom>
        </p:spPr>
      </p:pic>
      <p:sp>
        <p:nvSpPr>
          <p:cNvPr id="17" name="Inhaltsplatzhalter 2"/>
          <p:cNvSpPr>
            <a:spLocks noGrp="1"/>
          </p:cNvSpPr>
          <p:nvPr>
            <p:ph idx="22"/>
          </p:nvPr>
        </p:nvSpPr>
        <p:spPr>
          <a:xfrm>
            <a:off x="252000" y="5576745"/>
            <a:ext cx="2880320" cy="957600"/>
          </a:xfrm>
          <a:prstGeom prst="rect">
            <a:avLst/>
          </a:prstGeom>
          <a:gradFill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0"/>
                </a:srgbClr>
              </a:gs>
              <a:gs pos="100000">
                <a:srgbClr val="07A1E2">
                  <a:alpha val="5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2000" y="3654000"/>
            <a:ext cx="2880000" cy="2880000"/>
          </a:xfrm>
          <a:prstGeom prst="rect">
            <a:avLst/>
          </a:prstGeom>
        </p:spPr>
      </p:pic>
      <p:sp>
        <p:nvSpPr>
          <p:cNvPr id="14" name="Inhaltsplatzhalter 2"/>
          <p:cNvSpPr>
            <a:spLocks noGrp="1"/>
          </p:cNvSpPr>
          <p:nvPr>
            <p:ph idx="19"/>
          </p:nvPr>
        </p:nvSpPr>
        <p:spPr>
          <a:xfrm>
            <a:off x="3132000" y="5576745"/>
            <a:ext cx="2880320" cy="957600"/>
          </a:xfrm>
          <a:prstGeom prst="rect">
            <a:avLst/>
          </a:prstGeom>
          <a:gradFill flip="none" rotWithShape="1"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23000"/>
                </a:srgbClr>
              </a:gs>
              <a:gs pos="100000">
                <a:srgbClr val="185191">
                  <a:alpha val="50000"/>
                </a:srgbClr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4000"/>
            <a:ext cx="2880320" cy="2880320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24" name="Inhaltsplatzhalter 2"/>
          <p:cNvSpPr>
            <a:spLocks noGrp="1"/>
          </p:cNvSpPr>
          <p:nvPr>
            <p:ph idx="25"/>
          </p:nvPr>
        </p:nvSpPr>
        <p:spPr>
          <a:xfrm>
            <a:off x="252000" y="2696425"/>
            <a:ext cx="2880320" cy="957600"/>
          </a:xfrm>
          <a:prstGeom prst="rect">
            <a:avLst/>
          </a:prstGeom>
          <a:gradFill flip="none" rotWithShape="1">
            <a:gsLst>
              <a:gs pos="0">
                <a:srgbClr val="333333">
                  <a:alpha val="50000"/>
                </a:srgbClr>
              </a:gs>
              <a:gs pos="50000">
                <a:srgbClr val="07A1E2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>
                  <a:alpha val="50000"/>
                </a:srgbClr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idx="26"/>
          </p:nvPr>
        </p:nvSpPr>
        <p:spPr>
          <a:xfrm>
            <a:off x="6012000" y="5576400"/>
            <a:ext cx="2880320" cy="957600"/>
          </a:xfrm>
          <a:prstGeom prst="rect">
            <a:avLst/>
          </a:prstGeom>
          <a:gradFill flip="none" rotWithShape="1"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lumMod val="50000"/>
                  <a:lumOff val="50000"/>
                  <a:alpha val="50000"/>
                </a:srgbClr>
              </a:gs>
              <a:gs pos="100000">
                <a:srgbClr val="185191">
                  <a:alpha val="50000"/>
                </a:srgbClr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335860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6012160" y="3654025"/>
            <a:ext cx="2880320" cy="288032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smtClean="0"/>
              <a:t>  </a:t>
            </a:r>
          </a:p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 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23"/>
          </p:nvPr>
        </p:nvSpPr>
        <p:spPr>
          <a:xfrm>
            <a:off x="3132000" y="774000"/>
            <a:ext cx="2880320" cy="2880000"/>
          </a:xfrm>
          <a:prstGeom prst="rect">
            <a:avLst/>
          </a:prstGeom>
          <a:gradFill>
            <a:gsLst>
              <a:gs pos="0">
                <a:srgbClr val="333333">
                  <a:alpha val="50000"/>
                </a:srgbClr>
              </a:gs>
              <a:gs pos="50000">
                <a:srgbClr val="07A1E2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>
                  <a:alpha val="50000"/>
                </a:srgbClr>
              </a:gs>
            </a:gsLst>
            <a:lin ang="1080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20"/>
          </p:nvPr>
        </p:nvSpPr>
        <p:spPr>
          <a:xfrm>
            <a:off x="6012000" y="773705"/>
            <a:ext cx="2880320" cy="2880295"/>
          </a:xfrm>
          <a:prstGeom prst="rect">
            <a:avLst/>
          </a:prstGeom>
          <a:gradFill flip="none" rotWithShape="1">
            <a:gsLst>
              <a:gs pos="0">
                <a:srgbClr val="58595B"/>
              </a:gs>
              <a:gs pos="50000">
                <a:srgbClr val="185191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/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4000"/>
            <a:ext cx="2880320" cy="2880320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25"/>
          </p:nvPr>
        </p:nvSpPr>
        <p:spPr>
          <a:xfrm>
            <a:off x="251520" y="3654025"/>
            <a:ext cx="2880320" cy="2880000"/>
          </a:xfrm>
          <a:prstGeom prst="rect">
            <a:avLst/>
          </a:prstGeom>
          <a:gradFill>
            <a:gsLst>
              <a:gs pos="0">
                <a:srgbClr val="333333">
                  <a:alpha val="50000"/>
                </a:srgbClr>
              </a:gs>
              <a:gs pos="50000">
                <a:srgbClr val="07A1E2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>
                  <a:alpha val="50000"/>
                </a:srgbClr>
              </a:gs>
            </a:gsLst>
            <a:lin ang="1080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26"/>
          </p:nvPr>
        </p:nvSpPr>
        <p:spPr>
          <a:xfrm>
            <a:off x="3131520" y="3653730"/>
            <a:ext cx="2880320" cy="2880295"/>
          </a:xfrm>
          <a:prstGeom prst="rect">
            <a:avLst/>
          </a:prstGeom>
          <a:gradFill flip="none" rotWithShape="1">
            <a:gsLst>
              <a:gs pos="0">
                <a:srgbClr val="58595B"/>
              </a:gs>
              <a:gs pos="50000">
                <a:srgbClr val="185191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/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2730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3999"/>
            <a:ext cx="8640480" cy="5760345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6012160" y="3654025"/>
            <a:ext cx="2880320" cy="288032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smtClean="0"/>
              <a:t>  </a:t>
            </a:r>
          </a:p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 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23"/>
          </p:nvPr>
        </p:nvSpPr>
        <p:spPr>
          <a:xfrm>
            <a:off x="3132000" y="774000"/>
            <a:ext cx="2880320" cy="2880000"/>
          </a:xfrm>
          <a:prstGeom prst="rect">
            <a:avLst/>
          </a:prstGeom>
          <a:gradFill>
            <a:gsLst>
              <a:gs pos="0">
                <a:srgbClr val="333333">
                  <a:alpha val="50000"/>
                </a:srgbClr>
              </a:gs>
              <a:gs pos="50000">
                <a:srgbClr val="07A1E2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>
                  <a:alpha val="50000"/>
                </a:srgbClr>
              </a:gs>
            </a:gsLst>
            <a:lin ang="1080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20"/>
          </p:nvPr>
        </p:nvSpPr>
        <p:spPr>
          <a:xfrm>
            <a:off x="6012000" y="773705"/>
            <a:ext cx="2880320" cy="2880295"/>
          </a:xfrm>
          <a:prstGeom prst="rect">
            <a:avLst/>
          </a:prstGeom>
          <a:gradFill flip="none" rotWithShape="1">
            <a:gsLst>
              <a:gs pos="0">
                <a:srgbClr val="58595B"/>
              </a:gs>
              <a:gs pos="50000">
                <a:srgbClr val="185191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/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22"/>
          </p:nvPr>
        </p:nvSpPr>
        <p:spPr>
          <a:xfrm>
            <a:off x="252000" y="3654025"/>
            <a:ext cx="2880320" cy="2880320"/>
          </a:xfrm>
          <a:prstGeom prst="rect">
            <a:avLst/>
          </a:prstGeom>
          <a:gradFill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0"/>
                </a:srgbClr>
              </a:gs>
              <a:gs pos="100000">
                <a:srgbClr val="07A1E2">
                  <a:alpha val="5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9"/>
          </p:nvPr>
        </p:nvSpPr>
        <p:spPr>
          <a:xfrm>
            <a:off x="3132000" y="3654000"/>
            <a:ext cx="2880320" cy="2880345"/>
          </a:xfrm>
          <a:prstGeom prst="rect">
            <a:avLst/>
          </a:prstGeom>
          <a:gradFill flip="none" rotWithShape="1"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23000"/>
                </a:srgbClr>
              </a:gs>
              <a:gs pos="100000">
                <a:srgbClr val="185191">
                  <a:alpha val="50000"/>
                </a:srgbClr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25"/>
          </p:nvPr>
        </p:nvSpPr>
        <p:spPr>
          <a:xfrm>
            <a:off x="252000" y="774000"/>
            <a:ext cx="2880320" cy="2880320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07830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6012160" y="3654025"/>
            <a:ext cx="2880320" cy="288032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smtClean="0"/>
              <a:t>  </a:t>
            </a:r>
          </a:p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 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20"/>
          </p:nvPr>
        </p:nvSpPr>
        <p:spPr>
          <a:xfrm>
            <a:off x="3131840" y="773705"/>
            <a:ext cx="5760480" cy="2880295"/>
          </a:xfrm>
          <a:prstGeom prst="rect">
            <a:avLst/>
          </a:prstGeom>
          <a:gradFill flip="none" rotWithShape="1">
            <a:gsLst>
              <a:gs pos="0">
                <a:srgbClr val="58595B"/>
              </a:gs>
              <a:gs pos="50000">
                <a:srgbClr val="185191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/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22"/>
          </p:nvPr>
        </p:nvSpPr>
        <p:spPr>
          <a:xfrm>
            <a:off x="252000" y="3654000"/>
            <a:ext cx="5760000" cy="2880345"/>
          </a:xfrm>
          <a:prstGeom prst="rect">
            <a:avLst/>
          </a:prstGeom>
          <a:gradFill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0"/>
                </a:srgbClr>
              </a:gs>
              <a:gs pos="100000">
                <a:srgbClr val="07A1E2">
                  <a:alpha val="5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4000"/>
            <a:ext cx="2880320" cy="2880320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14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3131840" y="3654025"/>
            <a:ext cx="5760640" cy="288032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smtClean="0"/>
              <a:t>  </a:t>
            </a:r>
          </a:p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 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20"/>
          </p:nvPr>
        </p:nvSpPr>
        <p:spPr>
          <a:xfrm>
            <a:off x="6012160" y="773705"/>
            <a:ext cx="2880160" cy="2880295"/>
          </a:xfrm>
          <a:prstGeom prst="rect">
            <a:avLst/>
          </a:prstGeom>
          <a:gradFill flip="none" rotWithShape="1">
            <a:gsLst>
              <a:gs pos="0">
                <a:srgbClr val="58595B"/>
              </a:gs>
              <a:gs pos="50000">
                <a:srgbClr val="185191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/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22"/>
          </p:nvPr>
        </p:nvSpPr>
        <p:spPr>
          <a:xfrm>
            <a:off x="252000" y="3654000"/>
            <a:ext cx="2879840" cy="2880345"/>
          </a:xfrm>
          <a:prstGeom prst="rect">
            <a:avLst/>
          </a:prstGeom>
          <a:gradFill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0"/>
                </a:srgbClr>
              </a:gs>
              <a:gs pos="100000">
                <a:srgbClr val="07A1E2">
                  <a:alpha val="5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4000"/>
            <a:ext cx="5760160" cy="2880320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8963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6012160" y="3654025"/>
            <a:ext cx="2880320" cy="288032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  </a:t>
            </a:r>
          </a:p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 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23"/>
          </p:nvPr>
        </p:nvSpPr>
        <p:spPr>
          <a:xfrm>
            <a:off x="3132000" y="774000"/>
            <a:ext cx="2880320" cy="2880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20"/>
          </p:nvPr>
        </p:nvSpPr>
        <p:spPr>
          <a:xfrm>
            <a:off x="6012000" y="773705"/>
            <a:ext cx="2880320" cy="2880295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4000"/>
            <a:ext cx="2880320" cy="288032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25"/>
          </p:nvPr>
        </p:nvSpPr>
        <p:spPr>
          <a:xfrm>
            <a:off x="251520" y="3654025"/>
            <a:ext cx="2880320" cy="2880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26"/>
          </p:nvPr>
        </p:nvSpPr>
        <p:spPr>
          <a:xfrm>
            <a:off x="3131520" y="3653730"/>
            <a:ext cx="2880320" cy="2880295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485069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3131840" y="773705"/>
            <a:ext cx="5760640" cy="576064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smtClean="0"/>
              <a:t>  </a:t>
            </a:r>
          </a:p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 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3999"/>
            <a:ext cx="2880320" cy="5760345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Inhaltsplatzhalter 2"/>
          <p:cNvSpPr>
            <a:spLocks noGrp="1"/>
          </p:cNvSpPr>
          <p:nvPr>
            <p:ph idx="22"/>
          </p:nvPr>
        </p:nvSpPr>
        <p:spPr>
          <a:xfrm>
            <a:off x="252000" y="3654000"/>
            <a:ext cx="2879840" cy="2880345"/>
          </a:xfrm>
          <a:prstGeom prst="rect">
            <a:avLst/>
          </a:prstGeom>
          <a:gradFill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0"/>
                </a:srgbClr>
              </a:gs>
              <a:gs pos="100000">
                <a:srgbClr val="07A1E2">
                  <a:alpha val="5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276854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6012160" y="773705"/>
            <a:ext cx="2880320" cy="576064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smtClean="0"/>
              <a:t>  </a:t>
            </a:r>
          </a:p>
          <a:p>
            <a:pPr lvl="0"/>
            <a:endParaRPr lang="de-DE" dirty="0" smtClean="0"/>
          </a:p>
          <a:p>
            <a:pPr lvl="0"/>
            <a:endParaRPr lang="de-DE" dirty="0" smtClean="0"/>
          </a:p>
          <a:p>
            <a:pPr lvl="0"/>
            <a:endParaRPr lang="de-DE" dirty="0" smtClean="0"/>
          </a:p>
          <a:p>
            <a:pPr lvl="0"/>
            <a:endParaRPr lang="de-DE" dirty="0" smtClean="0"/>
          </a:p>
          <a:p>
            <a:pPr lvl="0"/>
            <a:endParaRPr lang="de-DE" dirty="0" smtClean="0"/>
          </a:p>
          <a:p>
            <a:pPr lvl="0"/>
            <a:endParaRPr lang="de-DE" dirty="0" smtClean="0"/>
          </a:p>
          <a:p>
            <a:pPr lvl="0"/>
            <a:endParaRPr lang="de-DE" dirty="0" smtClean="0"/>
          </a:p>
          <a:p>
            <a:pPr lvl="0"/>
            <a:endParaRPr lang="de-DE" dirty="0" smtClean="0"/>
          </a:p>
          <a:p>
            <a:pPr lvl="0"/>
            <a:endParaRPr lang="de-DE" dirty="0" smtClean="0"/>
          </a:p>
          <a:p>
            <a:pPr lvl="0"/>
            <a:endParaRPr lang="de-DE" dirty="0" smtClean="0"/>
          </a:p>
          <a:p>
            <a:pPr lvl="0"/>
            <a:endParaRPr lang="de-DE" dirty="0" smtClean="0"/>
          </a:p>
          <a:p>
            <a:pPr lvl="0"/>
            <a:endParaRPr lang="de-DE" dirty="0" smtClean="0"/>
          </a:p>
          <a:p>
            <a:pPr lvl="0"/>
            <a:endParaRPr lang="de-DE" dirty="0" smtClean="0"/>
          </a:p>
          <a:p>
            <a:pPr lvl="0"/>
            <a:endParaRPr lang="de-DE" dirty="0" smtClean="0"/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 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3999"/>
            <a:ext cx="5760160" cy="5760345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6" name="Inhaltsplatzhalter 2"/>
          <p:cNvSpPr>
            <a:spLocks noGrp="1"/>
          </p:cNvSpPr>
          <p:nvPr>
            <p:ph idx="27"/>
          </p:nvPr>
        </p:nvSpPr>
        <p:spPr>
          <a:xfrm>
            <a:off x="6012000" y="773704"/>
            <a:ext cx="2880479" cy="2880295"/>
          </a:xfrm>
          <a:prstGeom prst="rect">
            <a:avLst/>
          </a:prstGeom>
          <a:gradFill flip="none" rotWithShape="1"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lumMod val="50000"/>
                  <a:lumOff val="50000"/>
                  <a:alpha val="50000"/>
                </a:srgbClr>
              </a:gs>
              <a:gs pos="100000">
                <a:srgbClr val="185191">
                  <a:alpha val="50000"/>
                </a:srgbClr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063602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3999"/>
            <a:ext cx="8640480" cy="5760345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2969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6012160" y="773705"/>
            <a:ext cx="2880320" cy="576064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smtClean="0"/>
              <a:t>  </a:t>
            </a:r>
          </a:p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 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9"/>
          </p:nvPr>
        </p:nvSpPr>
        <p:spPr>
          <a:xfrm>
            <a:off x="3132000" y="773706"/>
            <a:ext cx="2880320" cy="5760640"/>
          </a:xfrm>
          <a:prstGeom prst="rect">
            <a:avLst/>
          </a:prstGeom>
          <a:solidFill>
            <a:srgbClr val="999999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3999"/>
            <a:ext cx="2880320" cy="5760345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7" name="Inhaltsplatzhalter 2"/>
          <p:cNvSpPr>
            <a:spLocks noGrp="1"/>
          </p:cNvSpPr>
          <p:nvPr>
            <p:ph idx="22"/>
          </p:nvPr>
        </p:nvSpPr>
        <p:spPr>
          <a:xfrm>
            <a:off x="252000" y="5094185"/>
            <a:ext cx="2880320" cy="1440160"/>
          </a:xfrm>
          <a:prstGeom prst="rect">
            <a:avLst/>
          </a:prstGeom>
          <a:gradFill>
            <a:gsLst>
              <a:gs pos="62947">
                <a:srgbClr val="185191">
                  <a:alpha val="90000"/>
                </a:srgbClr>
              </a:gs>
              <a:gs pos="31000">
                <a:srgbClr val="185191">
                  <a:alpha val="90000"/>
                </a:srgbClr>
              </a:gs>
              <a:gs pos="0">
                <a:srgbClr val="185191">
                  <a:lumMod val="0"/>
                  <a:alpha val="90000"/>
                </a:srgbClr>
              </a:gs>
              <a:gs pos="100000">
                <a:srgbClr val="07A1E2">
                  <a:alpha val="9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25"/>
          </p:nvPr>
        </p:nvSpPr>
        <p:spPr>
          <a:xfrm>
            <a:off x="3131840" y="773705"/>
            <a:ext cx="2880320" cy="1440160"/>
          </a:xfrm>
          <a:prstGeom prst="rect">
            <a:avLst/>
          </a:prstGeom>
          <a:gradFill>
            <a:gsLst>
              <a:gs pos="62947">
                <a:srgbClr val="185191">
                  <a:alpha val="90000"/>
                </a:srgbClr>
              </a:gs>
              <a:gs pos="31000">
                <a:srgbClr val="185191">
                  <a:alpha val="90000"/>
                </a:srgbClr>
              </a:gs>
              <a:gs pos="0">
                <a:srgbClr val="185191">
                  <a:lumMod val="0"/>
                  <a:alpha val="90000"/>
                </a:srgbClr>
              </a:gs>
              <a:gs pos="100000">
                <a:srgbClr val="07A1E2">
                  <a:alpha val="9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26"/>
          </p:nvPr>
        </p:nvSpPr>
        <p:spPr>
          <a:xfrm>
            <a:off x="6012160" y="5094185"/>
            <a:ext cx="2880320" cy="1440160"/>
          </a:xfrm>
          <a:prstGeom prst="rect">
            <a:avLst/>
          </a:prstGeom>
          <a:gradFill>
            <a:gsLst>
              <a:gs pos="62947">
                <a:srgbClr val="185191">
                  <a:alpha val="90000"/>
                </a:srgbClr>
              </a:gs>
              <a:gs pos="31000">
                <a:srgbClr val="185191">
                  <a:alpha val="90000"/>
                </a:srgbClr>
              </a:gs>
              <a:gs pos="0">
                <a:srgbClr val="185191">
                  <a:lumMod val="0"/>
                  <a:alpha val="90000"/>
                </a:srgbClr>
              </a:gs>
              <a:gs pos="100000">
                <a:srgbClr val="07A1E2">
                  <a:alpha val="9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85848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3999"/>
            <a:ext cx="8640480" cy="5760345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Inhaltsplatzhalter 2"/>
          <p:cNvSpPr>
            <a:spLocks noGrp="1"/>
          </p:cNvSpPr>
          <p:nvPr>
            <p:ph idx="20"/>
          </p:nvPr>
        </p:nvSpPr>
        <p:spPr>
          <a:xfrm>
            <a:off x="6012000" y="773705"/>
            <a:ext cx="2880320" cy="2880295"/>
          </a:xfrm>
          <a:prstGeom prst="rect">
            <a:avLst/>
          </a:prstGeom>
          <a:gradFill flip="none" rotWithShape="1">
            <a:gsLst>
              <a:gs pos="0">
                <a:srgbClr val="58595B"/>
              </a:gs>
              <a:gs pos="50000">
                <a:srgbClr val="185191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/>
              </a:gs>
            </a:gsLst>
            <a:lin ang="13500000" scaled="1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22"/>
          </p:nvPr>
        </p:nvSpPr>
        <p:spPr>
          <a:xfrm>
            <a:off x="252000" y="3654025"/>
            <a:ext cx="2880320" cy="2880320"/>
          </a:xfrm>
          <a:prstGeom prst="rect">
            <a:avLst/>
          </a:prstGeom>
          <a:gradFill flip="none" rotWithShape="1"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0"/>
                </a:srgbClr>
              </a:gs>
              <a:gs pos="100000">
                <a:srgbClr val="07A1E2">
                  <a:alpha val="50000"/>
                </a:srgbClr>
              </a:gs>
            </a:gsLst>
            <a:lin ang="13500000" scaled="1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9"/>
          </p:nvPr>
        </p:nvSpPr>
        <p:spPr>
          <a:xfrm>
            <a:off x="3132000" y="3654000"/>
            <a:ext cx="5760480" cy="2880345"/>
          </a:xfrm>
          <a:prstGeom prst="rect">
            <a:avLst/>
          </a:prstGeom>
          <a:noFill/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0396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11FDC3-03F6-45EE-806A-D87D73B9D0F3}" type="datetimeFigureOut">
              <a:rPr lang="de-DE" smtClean="0"/>
              <a:t>08.02.2023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1F9C3A-512F-4F19-BB14-F8E4BF8EFD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486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3999"/>
            <a:ext cx="8640480" cy="5760345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6012160" y="3654025"/>
            <a:ext cx="2880320" cy="288032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  </a:t>
            </a:r>
          </a:p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 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23"/>
          </p:nvPr>
        </p:nvSpPr>
        <p:spPr>
          <a:xfrm>
            <a:off x="3132000" y="774000"/>
            <a:ext cx="2880320" cy="2880000"/>
          </a:xfrm>
          <a:prstGeom prst="rect">
            <a:avLst/>
          </a:prstGeom>
          <a:gradFill>
            <a:gsLst>
              <a:gs pos="0">
                <a:srgbClr val="333333">
                  <a:alpha val="50000"/>
                </a:srgbClr>
              </a:gs>
              <a:gs pos="50000">
                <a:srgbClr val="07A1E2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>
                  <a:alpha val="50000"/>
                </a:srgbClr>
              </a:gs>
            </a:gsLst>
            <a:lin ang="1080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20"/>
          </p:nvPr>
        </p:nvSpPr>
        <p:spPr>
          <a:xfrm>
            <a:off x="6012000" y="773705"/>
            <a:ext cx="2880320" cy="2880295"/>
          </a:xfrm>
          <a:prstGeom prst="rect">
            <a:avLst/>
          </a:prstGeom>
          <a:gradFill flip="none" rotWithShape="1">
            <a:gsLst>
              <a:gs pos="0">
                <a:srgbClr val="58595B"/>
              </a:gs>
              <a:gs pos="50000">
                <a:srgbClr val="185191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/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22"/>
          </p:nvPr>
        </p:nvSpPr>
        <p:spPr>
          <a:xfrm>
            <a:off x="252000" y="3654025"/>
            <a:ext cx="2880320" cy="2880320"/>
          </a:xfrm>
          <a:prstGeom prst="rect">
            <a:avLst/>
          </a:prstGeom>
          <a:gradFill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0"/>
                </a:srgbClr>
              </a:gs>
              <a:gs pos="100000">
                <a:srgbClr val="07A1E2">
                  <a:alpha val="5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9"/>
          </p:nvPr>
        </p:nvSpPr>
        <p:spPr>
          <a:xfrm>
            <a:off x="3132000" y="3654000"/>
            <a:ext cx="2880320" cy="2880345"/>
          </a:xfrm>
          <a:prstGeom prst="rect">
            <a:avLst/>
          </a:prstGeom>
          <a:gradFill flip="none" rotWithShape="1"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23000"/>
                </a:srgbClr>
              </a:gs>
              <a:gs pos="100000">
                <a:srgbClr val="185191">
                  <a:alpha val="50000"/>
                </a:srgbClr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25"/>
          </p:nvPr>
        </p:nvSpPr>
        <p:spPr>
          <a:xfrm>
            <a:off x="252000" y="774000"/>
            <a:ext cx="2880320" cy="2880320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826214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6012160" y="3654025"/>
            <a:ext cx="2880320" cy="288032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  </a:t>
            </a:r>
          </a:p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 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20"/>
          </p:nvPr>
        </p:nvSpPr>
        <p:spPr>
          <a:xfrm>
            <a:off x="3131840" y="773705"/>
            <a:ext cx="5760480" cy="2880295"/>
          </a:xfrm>
          <a:prstGeom prst="rect">
            <a:avLst/>
          </a:prstGeom>
          <a:gradFill flip="none" rotWithShape="1">
            <a:gsLst>
              <a:gs pos="0">
                <a:srgbClr val="58595B"/>
              </a:gs>
              <a:gs pos="50000">
                <a:srgbClr val="185191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/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22"/>
          </p:nvPr>
        </p:nvSpPr>
        <p:spPr>
          <a:xfrm>
            <a:off x="252000" y="3654000"/>
            <a:ext cx="5760000" cy="2880345"/>
          </a:xfrm>
          <a:prstGeom prst="rect">
            <a:avLst/>
          </a:prstGeom>
          <a:gradFill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0"/>
                </a:srgbClr>
              </a:gs>
              <a:gs pos="100000">
                <a:srgbClr val="07A1E2">
                  <a:alpha val="5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4000"/>
            <a:ext cx="2880320" cy="2880320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2482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3131840" y="3654025"/>
            <a:ext cx="5760640" cy="288032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  </a:t>
            </a:r>
          </a:p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 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20"/>
          </p:nvPr>
        </p:nvSpPr>
        <p:spPr>
          <a:xfrm>
            <a:off x="6012160" y="773705"/>
            <a:ext cx="2880160" cy="2880295"/>
          </a:xfrm>
          <a:prstGeom prst="rect">
            <a:avLst/>
          </a:prstGeom>
          <a:gradFill flip="none" rotWithShape="1">
            <a:gsLst>
              <a:gs pos="0">
                <a:srgbClr val="58595B"/>
              </a:gs>
              <a:gs pos="50000">
                <a:srgbClr val="185191">
                  <a:shade val="67500"/>
                  <a:satMod val="115000"/>
                  <a:lumMod val="50000"/>
                  <a:lumOff val="50000"/>
                  <a:alpha val="50000"/>
                </a:srgbClr>
              </a:gs>
              <a:gs pos="100000">
                <a:srgbClr val="07A1E2"/>
              </a:gs>
            </a:gsLst>
            <a:lin ang="10800000" scaled="0"/>
            <a:tileRect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22"/>
          </p:nvPr>
        </p:nvSpPr>
        <p:spPr>
          <a:xfrm>
            <a:off x="252000" y="3654000"/>
            <a:ext cx="2879840" cy="2880345"/>
          </a:xfrm>
          <a:prstGeom prst="rect">
            <a:avLst/>
          </a:prstGeom>
          <a:gradFill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0"/>
                </a:srgbClr>
              </a:gs>
              <a:gs pos="100000">
                <a:srgbClr val="07A1E2">
                  <a:alpha val="5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4000"/>
            <a:ext cx="5760160" cy="2880320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9297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3131840" y="773705"/>
            <a:ext cx="5760640" cy="576064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  </a:t>
            </a:r>
          </a:p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 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3999"/>
            <a:ext cx="2880320" cy="5760345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7" name="Inhaltsplatzhalter 2"/>
          <p:cNvSpPr>
            <a:spLocks noGrp="1"/>
          </p:cNvSpPr>
          <p:nvPr>
            <p:ph idx="22"/>
          </p:nvPr>
        </p:nvSpPr>
        <p:spPr>
          <a:xfrm>
            <a:off x="252000" y="3654000"/>
            <a:ext cx="2879840" cy="2880345"/>
          </a:xfrm>
          <a:prstGeom prst="rect">
            <a:avLst/>
          </a:prstGeom>
          <a:gradFill>
            <a:gsLst>
              <a:gs pos="0">
                <a:srgbClr val="58595B">
                  <a:alpha val="50000"/>
                </a:srgbClr>
              </a:gs>
              <a:gs pos="50000">
                <a:srgbClr val="185191">
                  <a:alpha val="50000"/>
                  <a:lumMod val="0"/>
                </a:srgbClr>
              </a:gs>
              <a:gs pos="100000">
                <a:srgbClr val="07A1E2">
                  <a:alpha val="50000"/>
                </a:srgbClr>
              </a:gs>
            </a:gsLst>
            <a:lin ang="1080000" scaled="0"/>
          </a:gra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480810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8" hasCustomPrompt="1"/>
          </p:nvPr>
        </p:nvSpPr>
        <p:spPr>
          <a:xfrm>
            <a:off x="4644008" y="773705"/>
            <a:ext cx="4320480" cy="576064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>
              <a:spcBef>
                <a:spcPts val="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  </a:t>
            </a:r>
            <a:r>
              <a:rPr lang="de-DE" dirty="0" smtClean="0"/>
              <a:t>Textmasterformat </a:t>
            </a:r>
            <a:r>
              <a:rPr lang="de-DE" dirty="0"/>
              <a:t>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 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63633" y="763152"/>
            <a:ext cx="4236359" cy="5760345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866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nhaltsplatzhalter 2"/>
          <p:cNvSpPr>
            <a:spLocks noGrp="1"/>
          </p:cNvSpPr>
          <p:nvPr>
            <p:ph idx="24"/>
          </p:nvPr>
        </p:nvSpPr>
        <p:spPr>
          <a:xfrm>
            <a:off x="252000" y="773999"/>
            <a:ext cx="8640480" cy="5760345"/>
          </a:xfrm>
          <a:prstGeom prst="rect">
            <a:avLst/>
          </a:prstGeom>
          <a:solidFill>
            <a:srgbClr val="185191"/>
          </a:solidFill>
        </p:spPr>
        <p:txBody>
          <a:bodyPr lIns="0" anchor="t" anchorCtr="0"/>
          <a:lstStyle>
            <a:lvl1pPr marL="252000" indent="0">
              <a:spcBef>
                <a:spcPts val="600"/>
              </a:spcBef>
              <a:buFontTx/>
              <a:buNone/>
              <a:defRPr sz="1200" b="1" i="1" cap="none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cap="all" baseline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432000" indent="0">
              <a:spcBef>
                <a:spcPts val="0"/>
              </a:spcBef>
              <a:buFont typeface="Wingdings" pitchFamily="2" charset="2"/>
              <a:buNone/>
              <a:defRPr sz="1200" baseline="0">
                <a:solidFill>
                  <a:srgbClr val="FFFFFF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52320" y="6579349"/>
            <a:ext cx="1440160" cy="180021"/>
          </a:xfrm>
          <a:prstGeom prst="rect">
            <a:avLst/>
          </a:prstGeom>
        </p:spPr>
        <p:txBody>
          <a:bodyPr rIns="0"/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fld id="{00AE86EE-D51B-4BED-B5CD-B52B8BABC03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18519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8986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s niederrhein - Logo der Hochschule Niederrhein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233645"/>
            <a:ext cx="1576767" cy="43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79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6" r:id="rId2"/>
    <p:sldLayoutId id="2147483681" r:id="rId3"/>
    <p:sldLayoutId id="2147483685" r:id="rId4"/>
    <p:sldLayoutId id="2147483679" r:id="rId5"/>
    <p:sldLayoutId id="2147483682" r:id="rId6"/>
    <p:sldLayoutId id="2147483680" r:id="rId7"/>
    <p:sldLayoutId id="2147483678" r:id="rId8"/>
    <p:sldLayoutId id="2147483683" r:id="rId9"/>
    <p:sldLayoutId id="2147483684" r:id="rId10"/>
    <p:sldLayoutId id="2147483687" r:id="rId11"/>
    <p:sldLayoutId id="2147483716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lang="de-DE" sz="2000" b="0" i="0" u="none" strike="noStrike" kern="1200" baseline="30000" smtClean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chemeClr val="bg2"/>
            </a:gs>
            <a:gs pos="95000">
              <a:schemeClr val="accent1"/>
            </a:gs>
            <a:gs pos="84000">
              <a:schemeClr val="accent2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s niederrhein - Logo der Hochschule Niederrhei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233645"/>
            <a:ext cx="1576767" cy="43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86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lang="de-DE" sz="2000" b="0" i="0" u="none" strike="noStrike" kern="1200" baseline="30000" smtClean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s-niederrhein.de/hochschulleben/#c89742" TargetMode="External"/><Relationship Id="rId3" Type="http://schemas.openxmlformats.org/officeDocument/2006/relationships/hyperlink" Target="http://www.baf&#246;g.de/" TargetMode="External"/><Relationship Id="rId7" Type="http://schemas.openxmlformats.org/officeDocument/2006/relationships/hyperlink" Target="http://www.stipendienlotse.de/" TargetMode="External"/><Relationship Id="rId12" Type="http://schemas.openxmlformats.org/officeDocument/2006/relationships/hyperlink" Target="http://www.gwsg.de/index.php?s=studentenwohnungen" TargetMode="External"/><Relationship Id="rId2" Type="http://schemas.openxmlformats.org/officeDocument/2006/relationships/hyperlink" Target="http://www.finanzieren-studium.de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deutschlandstipendium.de/" TargetMode="External"/><Relationship Id="rId11" Type="http://schemas.openxmlformats.org/officeDocument/2006/relationships/hyperlink" Target="http://www.kreisbau-ag.de/studentenwohnungen" TargetMode="External"/><Relationship Id="rId5" Type="http://schemas.openxmlformats.org/officeDocument/2006/relationships/hyperlink" Target="http://www.mystipendium.de/" TargetMode="External"/><Relationship Id="rId10" Type="http://schemas.openxmlformats.org/officeDocument/2006/relationships/hyperlink" Target="http://www.wg-gesucht.de/" TargetMode="External"/><Relationship Id="rId4" Type="http://schemas.openxmlformats.org/officeDocument/2006/relationships/hyperlink" Target="http://www.studentenwerke.de/" TargetMode="External"/><Relationship Id="rId9" Type="http://schemas.openxmlformats.org/officeDocument/2006/relationships/hyperlink" Target="http://www.stw-d.de/studentisches-wohne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n_SMfb3qfw&amp;feature=youtu.be" TargetMode="External"/><Relationship Id="rId2" Type="http://schemas.openxmlformats.org/officeDocument/2006/relationships/hyperlink" Target="http://www.hs-niederrhein.de/studienverlaufsberatung/#c137831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hs-niederrhein.de/bibliothek/#c105961" TargetMode="External"/><Relationship Id="rId4" Type="http://schemas.openxmlformats.org/officeDocument/2006/relationships/hyperlink" Target="http://www.studiport.d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studiport.de/" TargetMode="Externa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asta.hn/fsr/" TargetMode="External"/><Relationship Id="rId2" Type="http://schemas.openxmlformats.org/officeDocument/2006/relationships/hyperlink" Target="http://asta.hn/was-ist-asta/" TargetMode="Externa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hyperlink" Target="https://www.hs-niederrhein.de/zsb/" TargetMode="Externa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hs-niederrhein.de/zsb/#c213747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studierendenbuero@hs-niederrhein.de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s-niederrhein.de/foerdermoeglichkeiten/" TargetMode="External"/><Relationship Id="rId2" Type="http://schemas.openxmlformats.org/officeDocument/2006/relationships/hyperlink" Target="https://www.hs-niederrhein.de/beratung-fuer-studierende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hs-niederrhein.de/bibliothek/" TargetMode="External"/><Relationship Id="rId5" Type="http://schemas.openxmlformats.org/officeDocument/2006/relationships/hyperlink" Target="https://www.hs-niederrhein.de/elearning-moodle/" TargetMode="External"/><Relationship Id="rId4" Type="http://schemas.openxmlformats.org/officeDocument/2006/relationships/hyperlink" Target="https://www.hs-niederrhein.de/angebote-im-studium/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eutschlandstipendium.de/" TargetMode="External"/><Relationship Id="rId3" Type="http://schemas.openxmlformats.org/officeDocument/2006/relationships/hyperlink" Target="https://www.arbeitsagentur.de/bildung/welche-ausbildung-welches-studium-passt" TargetMode="External"/><Relationship Id="rId7" Type="http://schemas.openxmlformats.org/officeDocument/2006/relationships/hyperlink" Target="http://www.mystipendium.de/" TargetMode="External"/><Relationship Id="rId2" Type="http://schemas.openxmlformats.org/officeDocument/2006/relationships/hyperlink" Target="http://www.hochschulkompass.de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tudis-online.de/" TargetMode="External"/><Relationship Id="rId11" Type="http://schemas.openxmlformats.org/officeDocument/2006/relationships/hyperlink" Target="http://www.arbeiterkind.de/" TargetMode="External"/><Relationship Id="rId5" Type="http://schemas.openxmlformats.org/officeDocument/2006/relationships/hyperlink" Target="http://www.studentenwerke.de/" TargetMode="External"/><Relationship Id="rId10" Type="http://schemas.openxmlformats.org/officeDocument/2006/relationships/hyperlink" Target="http://www.berufenet.arbeitsagentur.de/" TargetMode="External"/><Relationship Id="rId4" Type="http://schemas.openxmlformats.org/officeDocument/2006/relationships/hyperlink" Target="http://www.baf&#246;g.de/" TargetMode="External"/><Relationship Id="rId9" Type="http://schemas.openxmlformats.org/officeDocument/2006/relationships/hyperlink" Target="http://www.stipendienlotse.de/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8"/>
          </p:nvPr>
        </p:nvSpPr>
        <p:spPr>
          <a:xfrm>
            <a:off x="3132320" y="3654025"/>
            <a:ext cx="5760160" cy="2880320"/>
          </a:xfrm>
        </p:spPr>
        <p:txBody>
          <a:bodyPr rIns="288000" anchor="ctr" anchorCtr="0"/>
          <a:lstStyle/>
          <a:p>
            <a:r>
              <a:rPr lang="de-DE" sz="2000" b="0" i="0" dirty="0" smtClean="0">
                <a:latin typeface="+mn-lt"/>
              </a:rPr>
              <a:t>ZENTRALE STUDIENBERATUNG - ZSB</a:t>
            </a:r>
          </a:p>
          <a:p>
            <a:pPr>
              <a:spcBef>
                <a:spcPts val="0"/>
              </a:spcBef>
            </a:pPr>
            <a:endParaRPr lang="de-DE" b="0" i="0" dirty="0" smtClean="0">
              <a:latin typeface="+mn-lt"/>
            </a:endParaRPr>
          </a:p>
          <a:p>
            <a:pPr lvl="0">
              <a:lnSpc>
                <a:spcPts val="1800"/>
              </a:lnSpc>
              <a:spcBef>
                <a:spcPts val="0"/>
              </a:spcBef>
            </a:pPr>
            <a:r>
              <a:rPr lang="de-DE" sz="1600" i="0" dirty="0" smtClean="0">
                <a:latin typeface="Arial"/>
              </a:rPr>
              <a:t>Studienberatung persönlich - per Zoom - per Telefon</a:t>
            </a:r>
            <a:endParaRPr lang="de-DE" sz="1600" i="0" dirty="0" smtClean="0">
              <a:latin typeface="Arial"/>
            </a:endParaRPr>
          </a:p>
          <a:p>
            <a:pPr>
              <a:spcBef>
                <a:spcPts val="0"/>
              </a:spcBef>
            </a:pPr>
            <a:endParaRPr lang="de-DE" sz="1600" b="0" i="0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de-DE" sz="1600" b="0" i="0" dirty="0" smtClean="0">
                <a:latin typeface="+mn-lt"/>
              </a:rPr>
              <a:t>www.hs-niederrhein.de/studienberatung</a:t>
            </a:r>
            <a:endParaRPr lang="de-DE" sz="1600" b="0" i="0" dirty="0" smtClean="0">
              <a:latin typeface="+mn-lt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idx="24"/>
          </p:nvPr>
        </p:nvSpPr>
        <p:spPr/>
        <p:txBody>
          <a:bodyPr lIns="108000" rIns="108000" anchor="ctr" anchorCtr="0"/>
          <a:lstStyle/>
          <a:p>
            <a:endParaRPr lang="de-DE" dirty="0"/>
          </a:p>
          <a:p>
            <a:pPr marL="179388">
              <a:spcBef>
                <a:spcPts val="0"/>
              </a:spcBef>
            </a:pPr>
            <a:r>
              <a:rPr lang="de-DE" b="0" i="0" dirty="0">
                <a:latin typeface="+mj-lt"/>
              </a:rPr>
              <a:t>Herzlich Willkommen</a:t>
            </a:r>
            <a:r>
              <a:rPr lang="de-DE" b="0" i="0" dirty="0" smtClean="0">
                <a:latin typeface="+mj-lt"/>
              </a:rPr>
              <a:t>!</a:t>
            </a:r>
            <a:endParaRPr lang="de-DE" b="0" i="0" dirty="0">
              <a:latin typeface="+mj-lt"/>
            </a:endParaRPr>
          </a:p>
          <a:p>
            <a:pPr marL="179388">
              <a:spcBef>
                <a:spcPts val="0"/>
              </a:spcBef>
            </a:pPr>
            <a:r>
              <a:rPr lang="de-DE" b="0" i="0" dirty="0">
                <a:latin typeface="+mj-lt"/>
              </a:rPr>
              <a:t>zum </a:t>
            </a:r>
            <a:r>
              <a:rPr lang="de-DE" b="0" i="0" dirty="0" smtClean="0">
                <a:latin typeface="+mj-lt"/>
              </a:rPr>
              <a:t>Workshop</a:t>
            </a:r>
          </a:p>
          <a:p>
            <a:pPr marL="179388">
              <a:spcBef>
                <a:spcPts val="0"/>
              </a:spcBef>
            </a:pPr>
            <a:endParaRPr lang="de-DE" b="0" i="0" dirty="0" smtClean="0">
              <a:latin typeface="+mj-lt"/>
            </a:endParaRPr>
          </a:p>
          <a:p>
            <a:pPr marL="179388">
              <a:lnSpc>
                <a:spcPts val="3000"/>
              </a:lnSpc>
              <a:spcBef>
                <a:spcPts val="0"/>
              </a:spcBef>
            </a:pPr>
            <a:r>
              <a:rPr lang="de-DE" sz="2800" b="0" i="0" dirty="0" smtClean="0">
                <a:latin typeface="+mj-lt"/>
              </a:rPr>
              <a:t>NEULAND </a:t>
            </a:r>
            <a:r>
              <a:rPr lang="de-DE" sz="2800" b="0" i="0" dirty="0">
                <a:latin typeface="+mj-lt"/>
              </a:rPr>
              <a:t>STUDIUM</a:t>
            </a:r>
          </a:p>
        </p:txBody>
      </p:sp>
    </p:spTree>
    <p:extLst>
      <p:ext uri="{BB962C8B-B14F-4D97-AF65-F5344CB8AC3E}">
        <p14:creationId xmlns:p14="http://schemas.microsoft.com/office/powerpoint/2010/main" val="41395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10</a:t>
            </a:fld>
            <a:endParaRPr lang="de-DE" dirty="0">
              <a:solidFill>
                <a:srgbClr val="B2B2B2"/>
              </a:solidFill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8"/>
          </p:nvPr>
        </p:nvSpPr>
        <p:spPr>
          <a:xfrm>
            <a:off x="3131840" y="3573016"/>
            <a:ext cx="5760640" cy="2961329"/>
          </a:xfrm>
        </p:spPr>
        <p:txBody>
          <a:bodyPr anchor="ctr" anchorCtr="0"/>
          <a:lstStyle/>
          <a:p>
            <a:pPr lvl="0">
              <a:spcBef>
                <a:spcPts val="0"/>
              </a:spcBef>
            </a:pPr>
            <a:r>
              <a:rPr lang="de-DE" sz="1800" b="0" i="0" dirty="0" smtClean="0">
                <a:latin typeface="Arial"/>
              </a:rPr>
              <a:t>Ich</a:t>
            </a:r>
            <a:r>
              <a:rPr lang="de-DE" sz="2400" i="0" dirty="0" smtClean="0">
                <a:latin typeface="Arial"/>
              </a:rPr>
              <a:t> </a:t>
            </a:r>
            <a:r>
              <a:rPr lang="de-DE" sz="2400" i="0" dirty="0">
                <a:solidFill>
                  <a:srgbClr val="185191"/>
                </a:solidFill>
                <a:latin typeface="Arial"/>
              </a:rPr>
              <a:t>organisiere meinen Alltag </a:t>
            </a:r>
            <a:endParaRPr lang="de-DE" sz="2400" i="0" dirty="0" smtClean="0">
              <a:solidFill>
                <a:srgbClr val="185191"/>
              </a:solidFill>
              <a:latin typeface="Arial"/>
            </a:endParaRPr>
          </a:p>
          <a:p>
            <a:pPr lvl="0">
              <a:spcBef>
                <a:spcPts val="0"/>
              </a:spcBef>
            </a:pPr>
            <a:r>
              <a:rPr lang="de-DE" sz="1800" b="0" i="0" dirty="0" smtClean="0">
                <a:latin typeface="Arial"/>
              </a:rPr>
              <a:t>komplett</a:t>
            </a:r>
            <a:r>
              <a:rPr lang="de-DE" sz="2400" i="0" dirty="0" smtClean="0">
                <a:latin typeface="Arial"/>
              </a:rPr>
              <a:t> </a:t>
            </a:r>
            <a:r>
              <a:rPr lang="de-DE" sz="2400" i="0" dirty="0" smtClean="0">
                <a:solidFill>
                  <a:srgbClr val="185191"/>
                </a:solidFill>
                <a:latin typeface="Arial"/>
              </a:rPr>
              <a:t>eigenständig</a:t>
            </a:r>
            <a:r>
              <a:rPr lang="de-DE" sz="2400" i="0" dirty="0">
                <a:latin typeface="Arial"/>
              </a:rPr>
              <a:t>.</a:t>
            </a:r>
          </a:p>
          <a:p>
            <a:pPr>
              <a:lnSpc>
                <a:spcPct val="150000"/>
              </a:lnSpc>
            </a:pPr>
            <a:endParaRPr lang="de-DE" sz="1800" b="0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8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Ich </a:t>
            </a:r>
            <a:r>
              <a:rPr lang="de-DE" sz="2400" i="0" dirty="0">
                <a:solidFill>
                  <a:srgbClr val="185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hole</a:t>
            </a:r>
            <a:r>
              <a:rPr lang="de-DE" sz="1800" b="0" i="0" dirty="0">
                <a:latin typeface="Arial" panose="020B0604020202020204" pitchFamily="34" charset="0"/>
                <a:cs typeface="Arial" panose="020B0604020202020204" pitchFamily="34" charset="0"/>
              </a:rPr>
              <a:t> mir </a:t>
            </a:r>
            <a:r>
              <a:rPr lang="de-DE" sz="2400" i="0" dirty="0">
                <a:solidFill>
                  <a:srgbClr val="185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 Informationen </a:t>
            </a:r>
            <a:r>
              <a:rPr lang="de-DE" sz="1800" b="0" i="0" dirty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de-DE" sz="1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2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24430" r="14286" b="33216"/>
          <a:stretch/>
        </p:blipFill>
        <p:spPr>
          <a:xfrm>
            <a:off x="251761" y="3654320"/>
            <a:ext cx="2880319" cy="2882722"/>
          </a:xfrm>
        </p:spPr>
      </p:pic>
      <p:pic>
        <p:nvPicPr>
          <p:cNvPr id="11" name="Inhaltsplatzhalter 10"/>
          <p:cNvPicPr>
            <a:picLocks noGrp="1" noChangeAspect="1"/>
          </p:cNvPicPr>
          <p:nvPr>
            <p:ph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4" t="304" r="-11" b="2434"/>
          <a:stretch/>
        </p:blipFill>
        <p:spPr>
          <a:xfrm>
            <a:off x="6011920" y="771303"/>
            <a:ext cx="2880080" cy="2883017"/>
          </a:xfrm>
        </p:spPr>
      </p:pic>
      <p:sp>
        <p:nvSpPr>
          <p:cNvPr id="9" name="Inhaltsplatzhalter 8"/>
          <p:cNvSpPr>
            <a:spLocks noGrp="1"/>
          </p:cNvSpPr>
          <p:nvPr>
            <p:ph idx="24"/>
          </p:nvPr>
        </p:nvSpPr>
        <p:spPr/>
        <p:txBody>
          <a:bodyPr anchor="ctr" anchorCtr="0"/>
          <a:lstStyle/>
          <a:p>
            <a:pPr>
              <a:spcBef>
                <a:spcPts val="0"/>
              </a:spcBef>
            </a:pPr>
            <a:r>
              <a:rPr lang="de-DE" sz="1800" b="0" i="0" dirty="0" smtClean="0">
                <a:latin typeface="Arial"/>
              </a:rPr>
              <a:t>Ich </a:t>
            </a:r>
            <a:r>
              <a:rPr lang="de-DE" sz="1800" b="0" i="0" dirty="0">
                <a:latin typeface="Arial"/>
              </a:rPr>
              <a:t>übernehme selbst </a:t>
            </a:r>
            <a:r>
              <a:rPr lang="de-DE" sz="2400" i="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</a:rPr>
              <a:t>Verantwortung für mein Studium</a:t>
            </a:r>
            <a:r>
              <a:rPr lang="de-DE" sz="2400" i="0" dirty="0">
                <a:latin typeface="Arial"/>
              </a:rPr>
              <a:t>.</a:t>
            </a:r>
          </a:p>
          <a:p>
            <a:endParaRPr lang="de-DE" sz="2400" i="0" dirty="0">
              <a:latin typeface="Arial"/>
            </a:endParaRPr>
          </a:p>
          <a:p>
            <a:r>
              <a:rPr lang="de-DE" sz="1800" b="0" i="0" dirty="0">
                <a:latin typeface="Arial"/>
              </a:rPr>
              <a:t>Ich </a:t>
            </a:r>
            <a:r>
              <a:rPr lang="de-DE" sz="2400" i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</a:rPr>
              <a:t>plane </a:t>
            </a:r>
            <a:r>
              <a:rPr lang="de-DE" sz="2400" i="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</a:rPr>
              <a:t>mein Studium </a:t>
            </a:r>
            <a:r>
              <a:rPr lang="de-DE" sz="1800" b="0" i="0" dirty="0" smtClean="0">
                <a:latin typeface="+mn-lt"/>
              </a:rPr>
              <a:t>mit</a:t>
            </a:r>
            <a:r>
              <a:rPr lang="de-DE" sz="1800" i="0" dirty="0" smtClean="0">
                <a:latin typeface="Arial"/>
              </a:rPr>
              <a:t>.</a:t>
            </a:r>
            <a:endParaRPr lang="de-DE" sz="1600" dirty="0">
              <a:latin typeface="+mj-lt"/>
            </a:endParaRPr>
          </a:p>
        </p:txBody>
      </p:sp>
      <p:sp>
        <p:nvSpPr>
          <p:cNvPr id="8" name="Titel 6"/>
          <p:cNvSpPr txBox="1">
            <a:spLocks/>
          </p:cNvSpPr>
          <p:nvPr/>
        </p:nvSpPr>
        <p:spPr>
          <a:xfrm>
            <a:off x="179512" y="278650"/>
            <a:ext cx="5652084" cy="492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1600" b="0" i="0" u="none" strike="noStrike" kern="1200" baseline="0">
                <a:solidFill>
                  <a:srgbClr val="18519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b="1" dirty="0" smtClean="0">
                <a:solidFill>
                  <a:srgbClr val="07A1E2"/>
                </a:solidFill>
              </a:rPr>
              <a:t>Was verändert sich für mich? </a:t>
            </a:r>
            <a:r>
              <a:rPr lang="de-DE" b="1" dirty="0"/>
              <a:t>Das Wichtigste in Kürze</a:t>
            </a:r>
          </a:p>
        </p:txBody>
      </p:sp>
    </p:spTree>
    <p:extLst>
      <p:ext uri="{BB962C8B-B14F-4D97-AF65-F5344CB8AC3E}">
        <p14:creationId xmlns:p14="http://schemas.microsoft.com/office/powerpoint/2010/main" val="111070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2. </a:t>
            </a:r>
            <a:endParaRPr lang="de-DE" dirty="0" smtClean="0"/>
          </a:p>
          <a:p>
            <a:r>
              <a:rPr lang="de-DE" b="0" dirty="0" smtClean="0"/>
              <a:t>Was </a:t>
            </a:r>
            <a:r>
              <a:rPr lang="de-DE" b="0" dirty="0"/>
              <a:t>kann ICH für einen </a:t>
            </a:r>
            <a:endParaRPr lang="de-DE" b="0" dirty="0" smtClean="0"/>
          </a:p>
          <a:p>
            <a:pPr>
              <a:spcBef>
                <a:spcPts val="0"/>
              </a:spcBef>
            </a:pPr>
            <a:r>
              <a:rPr lang="de-DE" b="0" dirty="0" smtClean="0"/>
              <a:t>gelungenen </a:t>
            </a:r>
            <a:r>
              <a:rPr lang="de-DE" b="0" dirty="0"/>
              <a:t>Studienstart tun?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11</a:t>
            </a:fld>
            <a:endParaRPr lang="de-DE" dirty="0">
              <a:solidFill>
                <a:srgbClr val="B2B2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83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E86EE-D51B-4BED-B5CD-B52B8BABC030}" type="slidenum">
              <a:rPr kumimoji="0" lang="de-DE" sz="1000" b="1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idx="18"/>
          </p:nvPr>
        </p:nvSpPr>
        <p:spPr>
          <a:xfrm>
            <a:off x="3131840" y="773705"/>
            <a:ext cx="5760640" cy="5760640"/>
          </a:xfrm>
        </p:spPr>
        <p:txBody>
          <a:bodyPr tIns="216000"/>
          <a:lstStyle/>
          <a:p>
            <a:r>
              <a:rPr lang="de-DE" sz="1600" i="0" dirty="0" smtClean="0">
                <a:solidFill>
                  <a:schemeClr val="bg2"/>
                </a:solidFill>
                <a:latin typeface="+mn-lt"/>
              </a:rPr>
              <a:t>NÜTZLICHE LINKS </a:t>
            </a:r>
          </a:p>
          <a:p>
            <a:r>
              <a:rPr lang="de-DE" sz="1600" i="0" dirty="0" smtClean="0">
                <a:solidFill>
                  <a:schemeClr val="bg2"/>
                </a:solidFill>
                <a:latin typeface="+mn-lt"/>
              </a:rPr>
              <a:t>HIERZU:</a:t>
            </a:r>
          </a:p>
          <a:p>
            <a:pPr marL="447675" indent="-196850"/>
            <a:endParaRPr lang="de-DE" sz="1400" b="0" i="0" dirty="0">
              <a:solidFill>
                <a:schemeClr val="bg2"/>
              </a:solidFill>
              <a:latin typeface="+mn-lt"/>
            </a:endParaRPr>
          </a:p>
          <a:p>
            <a:pPr marL="447675" indent="-196850"/>
            <a:r>
              <a:rPr lang="de-DE" sz="1400" i="0" dirty="0" smtClean="0">
                <a:solidFill>
                  <a:srgbClr val="185191"/>
                </a:solidFill>
                <a:latin typeface="+mn-lt"/>
              </a:rPr>
              <a:t>Finanzen</a:t>
            </a:r>
          </a:p>
          <a:p>
            <a:pPr marL="447675" indent="-196850">
              <a:buFont typeface="Wingdings" panose="05000000000000000000" pitchFamily="2" charset="2"/>
              <a:buChar char="§"/>
            </a:pPr>
            <a:r>
              <a:rPr lang="de-DE" sz="1400" b="0" i="0" dirty="0" smtClean="0">
                <a:solidFill>
                  <a:schemeClr val="bg2"/>
                </a:solidFill>
                <a:latin typeface="+mn-lt"/>
                <a:hlinkClick r:id="rId2"/>
              </a:rPr>
              <a:t>www.finanzieren-studium.de</a:t>
            </a:r>
            <a:endParaRPr lang="de-DE" sz="1400" b="0" i="0" dirty="0">
              <a:solidFill>
                <a:schemeClr val="bg2"/>
              </a:solidFill>
              <a:latin typeface="+mn-lt"/>
            </a:endParaRPr>
          </a:p>
          <a:p>
            <a:pPr marL="447675" indent="-196850">
              <a:buFont typeface="Wingdings" panose="05000000000000000000" pitchFamily="2" charset="2"/>
              <a:buChar char="§"/>
            </a:pPr>
            <a:r>
              <a:rPr lang="de-DE" sz="1400" b="0" i="0" dirty="0">
                <a:latin typeface="+mn-lt"/>
                <a:sym typeface="Symbol"/>
                <a:hlinkClick r:id="rId3"/>
              </a:rPr>
              <a:t>www.bafög.de</a:t>
            </a:r>
            <a:endParaRPr lang="de-DE" sz="1400" b="0" i="0" dirty="0">
              <a:latin typeface="+mn-lt"/>
              <a:sym typeface="Symbol"/>
            </a:endParaRPr>
          </a:p>
          <a:p>
            <a:pPr marL="447675" indent="-196850">
              <a:buFont typeface="Wingdings" panose="05000000000000000000" pitchFamily="2" charset="2"/>
              <a:buChar char="§"/>
            </a:pPr>
            <a:r>
              <a:rPr lang="de-DE" sz="1400" b="0" i="0" dirty="0">
                <a:latin typeface="+mn-lt"/>
                <a:sym typeface="Symbol"/>
                <a:hlinkClick r:id="rId4"/>
              </a:rPr>
              <a:t>www.studentenwerke.de</a:t>
            </a:r>
            <a:r>
              <a:rPr lang="de-DE" sz="1400" b="0" i="0" dirty="0">
                <a:latin typeface="+mn-lt"/>
                <a:sym typeface="Symbol"/>
              </a:rPr>
              <a:t> </a:t>
            </a:r>
            <a:r>
              <a:rPr lang="de-DE" b="0" i="0" dirty="0">
                <a:latin typeface="+mn-lt"/>
                <a:sym typeface="Symbol"/>
              </a:rPr>
              <a:t>(BAföG, Wohnen, Finanzierung)</a:t>
            </a:r>
          </a:p>
          <a:p>
            <a:pPr marL="447675" indent="-196850">
              <a:buFont typeface="Wingdings" panose="05000000000000000000" pitchFamily="2" charset="2"/>
              <a:buChar char="§"/>
            </a:pPr>
            <a:r>
              <a:rPr lang="de-DE" sz="1400" b="0" i="0" dirty="0">
                <a:latin typeface="+mn-lt"/>
                <a:sym typeface="Symbol"/>
                <a:hlinkClick r:id="rId5"/>
              </a:rPr>
              <a:t>www.mystipendium.de</a:t>
            </a:r>
            <a:endParaRPr lang="de-DE" sz="1400" b="0" i="0" dirty="0">
              <a:latin typeface="+mn-lt"/>
              <a:sym typeface="Symbol"/>
            </a:endParaRPr>
          </a:p>
          <a:p>
            <a:pPr marL="447675" indent="-196850">
              <a:buFont typeface="Wingdings" panose="05000000000000000000" pitchFamily="2" charset="2"/>
              <a:buChar char="§"/>
            </a:pPr>
            <a:r>
              <a:rPr lang="de-DE" sz="1400" b="0" i="0" dirty="0">
                <a:latin typeface="+mn-lt"/>
                <a:sym typeface="Symbol"/>
                <a:hlinkClick r:id="rId6"/>
              </a:rPr>
              <a:t>www.deutschlandstipendium.de</a:t>
            </a:r>
            <a:endParaRPr lang="de-DE" sz="1400" b="0" i="0" dirty="0">
              <a:latin typeface="+mn-lt"/>
              <a:sym typeface="Symbol"/>
            </a:endParaRPr>
          </a:p>
          <a:p>
            <a:pPr marL="447675" indent="-196850">
              <a:buFont typeface="Wingdings" panose="05000000000000000000" pitchFamily="2" charset="2"/>
              <a:buChar char="§"/>
            </a:pPr>
            <a:r>
              <a:rPr lang="de-DE" sz="1400" b="0" i="0" dirty="0" smtClean="0">
                <a:latin typeface="+mn-lt"/>
                <a:sym typeface="Symbol"/>
                <a:hlinkClick r:id="rId7"/>
              </a:rPr>
              <a:t>www.stipendienlotse.de</a:t>
            </a:r>
            <a:endParaRPr lang="de-DE" sz="1400" b="0" i="0" dirty="0">
              <a:latin typeface="+mn-lt"/>
              <a:sym typeface="Symbol"/>
            </a:endParaRPr>
          </a:p>
          <a:p>
            <a:pPr marL="447675" indent="-196850">
              <a:buFont typeface="Wingdings" panose="05000000000000000000" pitchFamily="2" charset="2"/>
              <a:buChar char="§"/>
            </a:pPr>
            <a:endParaRPr lang="de-DE" sz="800" b="0" i="0" dirty="0">
              <a:sym typeface="Symbol"/>
            </a:endParaRPr>
          </a:p>
          <a:p>
            <a:pPr marL="447675" indent="-196850">
              <a:buFont typeface="Wingdings" panose="05000000000000000000" pitchFamily="2" charset="2"/>
              <a:buChar char="§"/>
            </a:pPr>
            <a:endParaRPr lang="de-DE" sz="800" i="0" dirty="0">
              <a:sym typeface="Symbol"/>
            </a:endParaRPr>
          </a:p>
          <a:p>
            <a:pPr marL="447675" indent="-196850">
              <a:buFont typeface="Arial" panose="020B0604020202020204" pitchFamily="34" charset="0"/>
              <a:buChar char="•"/>
            </a:pPr>
            <a:endParaRPr lang="de-DE" sz="800" b="0" i="0" dirty="0">
              <a:solidFill>
                <a:schemeClr val="bg2"/>
              </a:solidFill>
            </a:endParaRPr>
          </a:p>
          <a:p>
            <a:pPr marL="447675" indent="-196850"/>
            <a:r>
              <a:rPr lang="de-DE" sz="1400" i="0" dirty="0" smtClean="0">
                <a:solidFill>
                  <a:srgbClr val="185191"/>
                </a:solidFill>
                <a:latin typeface="+mn-lt"/>
              </a:rPr>
              <a:t>Wohnen</a:t>
            </a:r>
          </a:p>
          <a:p>
            <a:pPr marL="447675" indent="-196850">
              <a:buFont typeface="Wingdings" panose="05000000000000000000" pitchFamily="2" charset="2"/>
              <a:buChar char="§"/>
            </a:pPr>
            <a:r>
              <a:rPr lang="de-DE" sz="1400" b="0" i="0" dirty="0" smtClean="0">
                <a:latin typeface="Arial" panose="020B0604020202020204"/>
                <a:sym typeface="Symbol"/>
                <a:hlinkClick r:id="rId8"/>
              </a:rPr>
              <a:t>www.hs-niederrhein.de/hochschulleben</a:t>
            </a:r>
            <a:r>
              <a:rPr lang="de-DE" sz="1400" b="0" i="0" dirty="0">
                <a:latin typeface="Arial" panose="020B0604020202020204"/>
                <a:sym typeface="Symbol"/>
                <a:hlinkClick r:id="rId8"/>
              </a:rPr>
              <a:t>/#</a:t>
            </a:r>
            <a:r>
              <a:rPr lang="de-DE" sz="1400" b="0" i="0" dirty="0" smtClean="0">
                <a:latin typeface="Arial" panose="020B0604020202020204"/>
                <a:sym typeface="Symbol"/>
                <a:hlinkClick r:id="rId8"/>
              </a:rPr>
              <a:t>c89742</a:t>
            </a:r>
            <a:r>
              <a:rPr lang="de-DE" sz="1400" b="0" i="0" dirty="0" smtClean="0">
                <a:latin typeface="Arial" panose="020B0604020202020204"/>
                <a:sym typeface="Symbol"/>
              </a:rPr>
              <a:t> (MG+KR) </a:t>
            </a:r>
          </a:p>
          <a:p>
            <a:pPr marL="447675" indent="-196850">
              <a:buFont typeface="Wingdings" panose="05000000000000000000" pitchFamily="2" charset="2"/>
              <a:buChar char="§"/>
            </a:pPr>
            <a:r>
              <a:rPr lang="de-DE" sz="1400" b="0" i="0" dirty="0" smtClean="0">
                <a:latin typeface="Arial" panose="020B0604020202020204"/>
                <a:sym typeface="Symbol"/>
                <a:hlinkClick r:id="rId9"/>
              </a:rPr>
              <a:t>www.stw-d.de/studentisches-wohnen</a:t>
            </a:r>
            <a:r>
              <a:rPr lang="de-DE" sz="1400" b="0" i="0" dirty="0" smtClean="0">
                <a:latin typeface="Arial" panose="020B0604020202020204"/>
                <a:sym typeface="Symbol"/>
              </a:rPr>
              <a:t> (MG+KR) </a:t>
            </a:r>
          </a:p>
          <a:p>
            <a:pPr marL="447675" indent="-196850">
              <a:buFont typeface="Wingdings" panose="05000000000000000000" pitchFamily="2" charset="2"/>
              <a:buChar char="§"/>
            </a:pPr>
            <a:r>
              <a:rPr lang="de-DE" sz="1400" b="0" i="0" dirty="0" smtClean="0">
                <a:solidFill>
                  <a:schemeClr val="bg2"/>
                </a:solidFill>
                <a:latin typeface="Arial" panose="020B0604020202020204"/>
                <a:sym typeface="Symbol"/>
                <a:hlinkClick r:id="rId10"/>
              </a:rPr>
              <a:t>www.wg-gesucht.de</a:t>
            </a:r>
            <a:r>
              <a:rPr lang="de-DE" sz="1400" b="0" i="0" dirty="0" smtClean="0">
                <a:solidFill>
                  <a:schemeClr val="bg2"/>
                </a:solidFill>
                <a:latin typeface="Arial" panose="020B0604020202020204"/>
                <a:sym typeface="Symbol"/>
              </a:rPr>
              <a:t> </a:t>
            </a:r>
          </a:p>
          <a:p>
            <a:pPr marL="447675" indent="-196850">
              <a:buFont typeface="Wingdings" panose="05000000000000000000" pitchFamily="2" charset="2"/>
              <a:buChar char="§"/>
            </a:pPr>
            <a:r>
              <a:rPr lang="de-DE" sz="1400" b="0" i="0" dirty="0" smtClean="0">
                <a:latin typeface="Arial" panose="020B0604020202020204"/>
                <a:sym typeface="Symbol"/>
                <a:hlinkClick r:id="rId11"/>
              </a:rPr>
              <a:t>www.kreisbau-ag.de/studentenwohnungen</a:t>
            </a:r>
            <a:r>
              <a:rPr lang="de-DE" sz="1400" b="0" i="0" dirty="0" smtClean="0">
                <a:latin typeface="Arial" panose="020B0604020202020204"/>
                <a:sym typeface="Symbol"/>
              </a:rPr>
              <a:t> </a:t>
            </a:r>
            <a:r>
              <a:rPr lang="de-DE" sz="1400" b="0" i="0" dirty="0">
                <a:latin typeface="Arial" panose="020B0604020202020204"/>
                <a:sym typeface="Symbol"/>
              </a:rPr>
              <a:t>(MG)</a:t>
            </a:r>
          </a:p>
          <a:p>
            <a:pPr marL="447675" indent="-196850">
              <a:buFont typeface="Wingdings" panose="05000000000000000000" pitchFamily="2" charset="2"/>
              <a:buChar char="§"/>
            </a:pPr>
            <a:r>
              <a:rPr lang="de-DE" sz="1400" b="0" i="0" dirty="0">
                <a:latin typeface="Arial" panose="020B0604020202020204"/>
                <a:sym typeface="Symbol"/>
                <a:hlinkClick r:id="rId12"/>
              </a:rPr>
              <a:t>www.gwsg.de/index.php?s=studentenwohnungen</a:t>
            </a:r>
            <a:r>
              <a:rPr lang="de-DE" sz="1400" b="0" i="0" dirty="0">
                <a:latin typeface="Arial" panose="020B0604020202020204"/>
                <a:sym typeface="Symbol"/>
              </a:rPr>
              <a:t> (MG</a:t>
            </a:r>
            <a:r>
              <a:rPr lang="de-DE" sz="1400" b="0" i="0" dirty="0" smtClean="0">
                <a:latin typeface="Arial" panose="020B0604020202020204"/>
                <a:sym typeface="Symbol"/>
              </a:rPr>
              <a:t>)</a:t>
            </a:r>
            <a:endParaRPr lang="de-DE" sz="1400" b="0" i="0" dirty="0">
              <a:solidFill>
                <a:schemeClr val="bg2"/>
              </a:solidFill>
              <a:latin typeface="Arial" panose="020B0604020202020204"/>
              <a:sym typeface="Symbol"/>
            </a:endParaRPr>
          </a:p>
          <a:p>
            <a:pPr marL="536575" indent="-285750"/>
            <a:endParaRPr lang="de-DE" sz="1400" b="0" i="0" dirty="0" smtClean="0">
              <a:solidFill>
                <a:schemeClr val="bg2"/>
              </a:solidFill>
              <a:latin typeface="Arial" panose="020B0604020202020204"/>
              <a:sym typeface="Symbol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24"/>
          </p:nvPr>
        </p:nvSpPr>
        <p:spPr>
          <a:xfrm>
            <a:off x="252000" y="773999"/>
            <a:ext cx="2879840" cy="5760346"/>
          </a:xfrm>
        </p:spPr>
        <p:txBody>
          <a:bodyPr tIns="216000"/>
          <a:lstStyle/>
          <a:p>
            <a:r>
              <a:rPr lang="de-DE" sz="1600" i="0" dirty="0" smtClean="0">
                <a:solidFill>
                  <a:schemeClr val="bg2"/>
                </a:solidFill>
                <a:latin typeface="+mn-lt"/>
              </a:rPr>
              <a:t>INFORMATIONEN EINHOLEN:</a:t>
            </a:r>
            <a:endParaRPr lang="de-DE" sz="1600" i="0" dirty="0">
              <a:solidFill>
                <a:schemeClr val="bg2"/>
              </a:solidFill>
            </a:endParaRPr>
          </a:p>
          <a:p>
            <a:endParaRPr lang="de-DE" sz="1400" i="0" u="sng" dirty="0">
              <a:solidFill>
                <a:schemeClr val="bg2"/>
              </a:solidFill>
            </a:endParaRPr>
          </a:p>
          <a:p>
            <a:pPr marL="447675" indent="-196850">
              <a:buFont typeface="Wingdings" panose="05000000000000000000" pitchFamily="2" charset="2"/>
              <a:buChar char="§"/>
            </a:pPr>
            <a:r>
              <a:rPr lang="de-DE" sz="1400" b="0" i="0" dirty="0" smtClean="0">
                <a:latin typeface="+mn-lt"/>
              </a:rPr>
              <a:t>Finanzierung </a:t>
            </a:r>
            <a:r>
              <a:rPr lang="de-DE" sz="1400" b="0" i="0" dirty="0">
                <a:latin typeface="+mn-lt"/>
              </a:rPr>
              <a:t>des Studiums und des </a:t>
            </a:r>
            <a:r>
              <a:rPr lang="de-DE" sz="1400" b="0" i="0" dirty="0" smtClean="0">
                <a:latin typeface="+mn-lt"/>
              </a:rPr>
              <a:t>Studienlebens</a:t>
            </a:r>
          </a:p>
          <a:p>
            <a:pPr marL="447675" indent="-196850">
              <a:buFont typeface="Wingdings" panose="05000000000000000000" pitchFamily="2" charset="2"/>
              <a:buChar char="§"/>
            </a:pPr>
            <a:endParaRPr lang="de-DE" sz="1400" b="0" i="0" dirty="0">
              <a:latin typeface="+mn-lt"/>
            </a:endParaRPr>
          </a:p>
          <a:p>
            <a:pPr marL="447675" indent="-196850">
              <a:buFont typeface="Wingdings" panose="05000000000000000000" pitchFamily="2" charset="2"/>
              <a:buChar char="§"/>
            </a:pPr>
            <a:endParaRPr lang="de-DE" sz="1400" b="0" i="0" dirty="0" smtClean="0">
              <a:latin typeface="+mn-lt"/>
            </a:endParaRPr>
          </a:p>
          <a:p>
            <a:pPr marL="447675" indent="-196850">
              <a:buFont typeface="Wingdings" panose="05000000000000000000" pitchFamily="2" charset="2"/>
              <a:buChar char="§"/>
            </a:pPr>
            <a:endParaRPr lang="de-DE" sz="1400" b="0" i="0" dirty="0">
              <a:latin typeface="+mn-lt"/>
            </a:endParaRPr>
          </a:p>
          <a:p>
            <a:pPr marL="250825"/>
            <a:endParaRPr lang="de-DE" sz="1400" b="0" i="0" dirty="0">
              <a:latin typeface="+mn-lt"/>
            </a:endParaRPr>
          </a:p>
          <a:p>
            <a:pPr marL="447675" indent="-196850">
              <a:buFont typeface="Wingdings" panose="05000000000000000000" pitchFamily="2" charset="2"/>
              <a:buChar char="§"/>
            </a:pPr>
            <a:r>
              <a:rPr lang="de-DE" sz="1400" b="0" i="0" dirty="0">
                <a:latin typeface="+mn-lt"/>
              </a:rPr>
              <a:t>Wohnmöglichkeiten</a:t>
            </a:r>
            <a:endParaRPr lang="de-DE" sz="1400" i="0" dirty="0">
              <a:latin typeface="+mn-lt"/>
            </a:endParaRPr>
          </a:p>
          <a:p>
            <a:pPr marL="447675" indent="-196850"/>
            <a:endParaRPr lang="de-DE" i="0" dirty="0">
              <a:latin typeface="+mn-lt"/>
            </a:endParaRPr>
          </a:p>
        </p:txBody>
      </p:sp>
      <p:sp>
        <p:nvSpPr>
          <p:cNvPr id="9" name="Titel 6"/>
          <p:cNvSpPr txBox="1">
            <a:spLocks/>
          </p:cNvSpPr>
          <p:nvPr/>
        </p:nvSpPr>
        <p:spPr>
          <a:xfrm>
            <a:off x="179512" y="278650"/>
            <a:ext cx="5652084" cy="492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1600" b="0" i="0" u="none" strike="noStrike" kern="1200" baseline="0">
                <a:solidFill>
                  <a:srgbClr val="18519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7A1E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Was kann ICH 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7A1E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tun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7A1E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9334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18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52415" y="3660248"/>
            <a:ext cx="2879426" cy="2874703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rgbClr val="666666"/>
              </a:gs>
              <a:gs pos="57000">
                <a:schemeClr val="accent1"/>
              </a:gs>
            </a:gsLst>
            <a:lin ang="1080000" scaled="0"/>
          </a:gradFill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13</a:t>
            </a:fld>
            <a:endParaRPr lang="de-DE" dirty="0">
              <a:solidFill>
                <a:srgbClr val="B2B2B2"/>
              </a:solidFill>
            </a:endParaRPr>
          </a:p>
        </p:txBody>
      </p:sp>
      <p:pic>
        <p:nvPicPr>
          <p:cNvPr id="17" name="Inhaltsplatzhalter 16"/>
          <p:cNvPicPr>
            <a:picLocks noGrp="1" noChangeAspect="1"/>
          </p:cNvPicPr>
          <p:nvPr>
            <p:ph idx="18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18" t="-3573" r="-1715" b="-2462"/>
          <a:stretch/>
        </p:blipFill>
        <p:spPr>
          <a:xfrm>
            <a:off x="3132138" y="770126"/>
            <a:ext cx="5761037" cy="5764558"/>
          </a:xfrm>
          <a:solidFill>
            <a:schemeClr val="accent1"/>
          </a:solidFill>
          <a:ln w="0">
            <a:noFill/>
          </a:ln>
        </p:spPr>
      </p:pic>
      <p:sp>
        <p:nvSpPr>
          <p:cNvPr id="16" name="Inhaltsplatzhalter 15"/>
          <p:cNvSpPr>
            <a:spLocks noGrp="1"/>
          </p:cNvSpPr>
          <p:nvPr>
            <p:ph idx="24"/>
          </p:nvPr>
        </p:nvSpPr>
        <p:spPr>
          <a:xfrm>
            <a:off x="252000" y="773999"/>
            <a:ext cx="2880320" cy="2886249"/>
          </a:xfrm>
        </p:spPr>
        <p:txBody>
          <a:bodyPr/>
          <a:lstStyle/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sz="1200" dirty="0"/>
          </a:p>
          <a:p>
            <a:pPr lvl="1"/>
            <a:r>
              <a:rPr lang="de-DE" dirty="0"/>
              <a:t>Check </a:t>
            </a:r>
            <a:r>
              <a:rPr lang="de-DE" dirty="0" smtClean="0"/>
              <a:t>deine</a:t>
            </a:r>
          </a:p>
          <a:p>
            <a:pPr lvl="1">
              <a:spcBef>
                <a:spcPts val="0"/>
              </a:spcBef>
            </a:pPr>
            <a:r>
              <a:rPr lang="de-DE" dirty="0" err="1" smtClean="0"/>
              <a:t>studienwahl</a:t>
            </a:r>
            <a:endParaRPr lang="de-DE" dirty="0" smtClean="0"/>
          </a:p>
          <a:p>
            <a:pPr lvl="1"/>
            <a:r>
              <a:rPr lang="de-DE" sz="1200" cap="none" dirty="0" smtClean="0"/>
              <a:t>mit dem </a:t>
            </a:r>
          </a:p>
          <a:p>
            <a:pPr lvl="1"/>
            <a:r>
              <a:rPr lang="de-DE" b="1" dirty="0" smtClean="0">
                <a:solidFill>
                  <a:srgbClr val="41C4F9"/>
                </a:solidFill>
              </a:rPr>
              <a:t>HSNR-Navigator.de</a:t>
            </a:r>
            <a:endParaRPr lang="de-DE" b="1" dirty="0">
              <a:solidFill>
                <a:srgbClr val="41C4F9"/>
              </a:solidFill>
            </a:endParaRPr>
          </a:p>
          <a:p>
            <a:endParaRPr lang="de-DE" dirty="0"/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7A1E2"/>
                </a:solidFill>
              </a:rPr>
              <a:t>Was kann ICH tun? </a:t>
            </a:r>
            <a:r>
              <a:rPr lang="de-DE" b="1" dirty="0"/>
              <a:t>Onlinetools zur Studienorientierung</a:t>
            </a:r>
            <a:r>
              <a:rPr lang="de-DE" b="1" dirty="0">
                <a:solidFill>
                  <a:srgbClr val="07A1E2"/>
                </a:solidFill>
              </a:rPr>
              <a:t/>
            </a:r>
            <a:br>
              <a:rPr lang="de-DE" b="1" dirty="0">
                <a:solidFill>
                  <a:srgbClr val="07A1E2"/>
                </a:solidFill>
              </a:rPr>
            </a:b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idx="22"/>
          </p:nvPr>
        </p:nvSpPr>
        <p:spPr>
          <a:xfrm>
            <a:off x="252414" y="3660248"/>
            <a:ext cx="2879840" cy="2880345"/>
          </a:xfrm>
          <a:solidFill>
            <a:srgbClr val="07A1E2"/>
          </a:solidFill>
        </p:spPr>
        <p:txBody>
          <a:bodyPr/>
          <a:lstStyle/>
          <a:p>
            <a:pPr lvl="1"/>
            <a:endParaRPr lang="de-DE" b="1" dirty="0" smtClean="0">
              <a:solidFill>
                <a:srgbClr val="41C4F9"/>
              </a:solidFill>
            </a:endParaRPr>
          </a:p>
          <a:p>
            <a:pPr lvl="1"/>
            <a:endParaRPr lang="de-DE" b="1" dirty="0" smtClean="0">
              <a:solidFill>
                <a:srgbClr val="41C4F9"/>
              </a:solidFill>
            </a:endParaRPr>
          </a:p>
          <a:p>
            <a:pPr lvl="2"/>
            <a:r>
              <a:rPr lang="de-DE" sz="1600" dirty="0" smtClean="0">
                <a:solidFill>
                  <a:schemeClr val="bg2"/>
                </a:solidFill>
              </a:rPr>
              <a:t>ERFÜLLT DAS </a:t>
            </a:r>
          </a:p>
          <a:p>
            <a:pPr lvl="2"/>
            <a:r>
              <a:rPr lang="de-DE" sz="1600" dirty="0" smtClean="0">
                <a:solidFill>
                  <a:schemeClr val="bg2"/>
                </a:solidFill>
              </a:rPr>
              <a:t>STUDIUM DEINE ERWARTUNGEN?</a:t>
            </a:r>
          </a:p>
          <a:p>
            <a:pPr lvl="2"/>
            <a:endParaRPr lang="de-DE" sz="1600" dirty="0" smtClean="0">
              <a:solidFill>
                <a:schemeClr val="bg2"/>
              </a:solidFill>
            </a:endParaRPr>
          </a:p>
          <a:p>
            <a:pPr lvl="2"/>
            <a:r>
              <a:rPr lang="de-DE" dirty="0" smtClean="0">
                <a:solidFill>
                  <a:schemeClr val="bg2"/>
                </a:solidFill>
              </a:rPr>
              <a:t>Finde es heraus </a:t>
            </a:r>
          </a:p>
          <a:p>
            <a:pPr lvl="2"/>
            <a:r>
              <a:rPr lang="de-DE" dirty="0" smtClean="0">
                <a:solidFill>
                  <a:schemeClr val="bg2"/>
                </a:solidFill>
              </a:rPr>
              <a:t>mit dem  </a:t>
            </a:r>
          </a:p>
          <a:p>
            <a:pPr lvl="2">
              <a:spcBef>
                <a:spcPts val="384"/>
              </a:spcBef>
            </a:pPr>
            <a:r>
              <a:rPr lang="de-DE" sz="1600" b="1" dirty="0" smtClean="0">
                <a:solidFill>
                  <a:srgbClr val="185191"/>
                </a:solidFill>
              </a:rPr>
              <a:t>HSNR-NAVIGATOR!</a:t>
            </a:r>
          </a:p>
          <a:p>
            <a:pPr lvl="1"/>
            <a:endParaRPr lang="de-DE" dirty="0">
              <a:solidFill>
                <a:srgbClr val="185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95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8"/>
          </p:nvPr>
        </p:nvSpPr>
        <p:spPr/>
        <p:txBody>
          <a:bodyPr tIns="216000" rIns="396000"/>
          <a:lstStyle/>
          <a:p>
            <a:pPr lvl="0">
              <a:spcBef>
                <a:spcPts val="0"/>
              </a:spcBef>
            </a:pPr>
            <a:r>
              <a:rPr lang="de-DE" sz="1800" i="0" dirty="0">
                <a:solidFill>
                  <a:srgbClr val="F8F8F8"/>
                </a:solidFill>
                <a:latin typeface="Arial" panose="020B0604020202020204"/>
              </a:rPr>
              <a:t>Nützliche Links </a:t>
            </a:r>
            <a:r>
              <a:rPr lang="de-DE" sz="1800" i="0" dirty="0" smtClean="0">
                <a:solidFill>
                  <a:srgbClr val="F8F8F8"/>
                </a:solidFill>
                <a:latin typeface="Arial" panose="020B0604020202020204"/>
              </a:rPr>
              <a:t>hierzu</a:t>
            </a:r>
          </a:p>
          <a:p>
            <a:pPr lvl="0">
              <a:spcBef>
                <a:spcPts val="0"/>
              </a:spcBef>
            </a:pPr>
            <a:endParaRPr lang="de-DE" sz="1400" b="0" i="0" dirty="0" smtClean="0">
              <a:solidFill>
                <a:srgbClr val="F8F8F8"/>
              </a:solidFill>
              <a:latin typeface="Arial" panose="020B0604020202020204"/>
            </a:endParaRPr>
          </a:p>
          <a:p>
            <a:pPr lvl="0">
              <a:spcBef>
                <a:spcPts val="0"/>
              </a:spcBef>
            </a:pPr>
            <a:r>
              <a:rPr lang="de-DE" sz="1400" i="0" dirty="0" smtClean="0">
                <a:solidFill>
                  <a:srgbClr val="185191"/>
                </a:solidFill>
                <a:latin typeface="Arial" panose="020B0604020202020204"/>
              </a:rPr>
              <a:t>Lernmethoden und </a:t>
            </a:r>
          </a:p>
          <a:p>
            <a:pPr lvl="0">
              <a:spcBef>
                <a:spcPts val="0"/>
              </a:spcBef>
            </a:pPr>
            <a:r>
              <a:rPr lang="de-DE" sz="1400" i="0" dirty="0" smtClean="0">
                <a:solidFill>
                  <a:srgbClr val="185191"/>
                </a:solidFill>
                <a:latin typeface="Arial" panose="020B0604020202020204"/>
              </a:rPr>
              <a:t>hilfreiche Tipps zur Strukturierung</a:t>
            </a:r>
          </a:p>
          <a:p>
            <a:pPr marL="449263" lvl="0" indent="-198438">
              <a:buFont typeface="Wingdings" panose="05000000000000000000" pitchFamily="2" charset="2"/>
              <a:buChar char="§"/>
            </a:pPr>
            <a:r>
              <a:rPr lang="de-DE" sz="1400" b="0" i="0" dirty="0" smtClean="0">
                <a:solidFill>
                  <a:srgbClr val="F8F8F8"/>
                </a:solidFill>
                <a:latin typeface="Arial" panose="020B0604020202020204"/>
                <a:hlinkClick r:id="rId2"/>
              </a:rPr>
              <a:t>www.hs-niederrhein.de/ </a:t>
            </a:r>
            <a:r>
              <a:rPr lang="de-DE" sz="1400" b="0" i="0" dirty="0" err="1" smtClean="0">
                <a:solidFill>
                  <a:srgbClr val="F8F8F8"/>
                </a:solidFill>
                <a:latin typeface="Arial" panose="020B0604020202020204"/>
                <a:hlinkClick r:id="rId2"/>
              </a:rPr>
              <a:t>studienverlaufsberatung</a:t>
            </a:r>
            <a:r>
              <a:rPr lang="de-DE" sz="1400" b="0" i="0" dirty="0">
                <a:solidFill>
                  <a:srgbClr val="F8F8F8"/>
                </a:solidFill>
                <a:latin typeface="Arial" panose="020B0604020202020204"/>
                <a:hlinkClick r:id="rId2"/>
              </a:rPr>
              <a:t>/#</a:t>
            </a:r>
            <a:r>
              <a:rPr lang="de-DE" sz="1400" b="0" i="0" dirty="0" smtClean="0">
                <a:solidFill>
                  <a:srgbClr val="F8F8F8"/>
                </a:solidFill>
                <a:latin typeface="Arial" panose="020B0604020202020204"/>
                <a:hlinkClick r:id="rId2"/>
              </a:rPr>
              <a:t>c137831</a:t>
            </a:r>
            <a:endParaRPr lang="de-DE" sz="1400" b="0" i="0" dirty="0" smtClean="0">
              <a:solidFill>
                <a:srgbClr val="F8F8F8"/>
              </a:solidFill>
              <a:latin typeface="Arial" panose="020B0604020202020204"/>
            </a:endParaRPr>
          </a:p>
          <a:p>
            <a:pPr marL="449263" lvl="0" indent="-198438"/>
            <a:endParaRPr lang="de-DE" sz="1400" b="0" i="0" dirty="0" smtClean="0">
              <a:solidFill>
                <a:srgbClr val="F8F8F8"/>
              </a:solidFill>
              <a:latin typeface="Arial" panose="020B0604020202020204"/>
            </a:endParaRPr>
          </a:p>
          <a:p>
            <a:pPr marL="266700"/>
            <a:r>
              <a:rPr lang="de-DE" sz="1400" i="0" dirty="0" smtClean="0">
                <a:solidFill>
                  <a:srgbClr val="185191"/>
                </a:solidFill>
                <a:latin typeface="+mn-lt"/>
              </a:rPr>
              <a:t>Videos der RWTH Aachen „Lernen </a:t>
            </a:r>
            <a:r>
              <a:rPr lang="de-DE" sz="1400" i="0" dirty="0" err="1" smtClean="0">
                <a:solidFill>
                  <a:srgbClr val="185191"/>
                </a:solidFill>
                <a:latin typeface="+mn-lt"/>
              </a:rPr>
              <a:t>lernen</a:t>
            </a:r>
            <a:r>
              <a:rPr lang="de-DE" sz="1400" i="0" dirty="0" smtClean="0">
                <a:solidFill>
                  <a:srgbClr val="185191"/>
                </a:solidFill>
                <a:latin typeface="+mn-lt"/>
              </a:rPr>
              <a:t>“ und Lernmethoden</a:t>
            </a:r>
            <a:endParaRPr lang="de-DE" sz="1400" b="0" i="0" dirty="0" smtClean="0">
              <a:latin typeface="+mn-lt"/>
            </a:endParaRPr>
          </a:p>
          <a:p>
            <a:pPr marL="449263" indent="-198438">
              <a:buFont typeface="Wingdings" panose="05000000000000000000" pitchFamily="2" charset="2"/>
              <a:buChar char="§"/>
            </a:pPr>
            <a:r>
              <a:rPr lang="de-DE" sz="1400" b="0" i="0" dirty="0" smtClean="0">
                <a:latin typeface="+mn-lt"/>
                <a:hlinkClick r:id="rId3"/>
              </a:rPr>
              <a:t>www.youtube.com/watch?v=on_SMfb3qfw&amp;feature=youtu.be</a:t>
            </a:r>
            <a:endParaRPr lang="de-DE" sz="1400" b="0" i="0" dirty="0" smtClean="0">
              <a:latin typeface="+mn-lt"/>
            </a:endParaRPr>
          </a:p>
          <a:p>
            <a:pPr marL="449263" indent="-198438"/>
            <a:endParaRPr lang="de-DE" sz="1400" b="0" i="0" dirty="0" smtClean="0">
              <a:latin typeface="+mn-lt"/>
            </a:endParaRPr>
          </a:p>
          <a:p>
            <a:pPr marL="449263" indent="-198438"/>
            <a:endParaRPr lang="de-DE" sz="400" b="0" i="0" dirty="0" smtClean="0">
              <a:latin typeface="+mn-lt"/>
            </a:endParaRPr>
          </a:p>
          <a:p>
            <a:pPr marL="266700"/>
            <a:r>
              <a:rPr lang="de-DE" sz="1400" i="0" dirty="0" smtClean="0">
                <a:solidFill>
                  <a:srgbClr val="185191"/>
                </a:solidFill>
                <a:latin typeface="+mn-lt"/>
              </a:rPr>
              <a:t>Onlineangebote für den Studieneinstieg bei Studiport </a:t>
            </a:r>
            <a:r>
              <a:rPr lang="de-DE" sz="1400" b="0" i="0" dirty="0" smtClean="0">
                <a:solidFill>
                  <a:srgbClr val="185191"/>
                </a:solidFill>
                <a:latin typeface="+mn-lt"/>
              </a:rPr>
              <a:t>(z.B. auch Mathesupport täglich 10-20 Uhr):</a:t>
            </a:r>
          </a:p>
          <a:p>
            <a:pPr marL="449263" indent="-198438">
              <a:buFont typeface="Wingdings" panose="05000000000000000000" pitchFamily="2" charset="2"/>
              <a:buChar char="§"/>
            </a:pPr>
            <a:r>
              <a:rPr lang="de-DE" sz="1400" b="0" i="0" dirty="0" smtClean="0">
                <a:latin typeface="+mn-lt"/>
                <a:hlinkClick r:id="rId4"/>
              </a:rPr>
              <a:t>www.studiport.de</a:t>
            </a:r>
            <a:endParaRPr lang="de-DE" sz="1400" b="0" i="0" dirty="0" smtClean="0">
              <a:latin typeface="+mn-lt"/>
            </a:endParaRPr>
          </a:p>
          <a:p>
            <a:pPr marL="449263" indent="-198438"/>
            <a:endParaRPr lang="de-DE" sz="1400" b="0" i="0" dirty="0" smtClean="0">
              <a:latin typeface="+mn-lt"/>
            </a:endParaRPr>
          </a:p>
          <a:p>
            <a:pPr marL="449263" indent="-198438"/>
            <a:r>
              <a:rPr lang="de-DE" sz="1400" i="0" dirty="0" smtClean="0">
                <a:solidFill>
                  <a:srgbClr val="185191"/>
                </a:solidFill>
                <a:latin typeface="+mn-lt"/>
              </a:rPr>
              <a:t>Bibliothekseinführung</a:t>
            </a:r>
            <a:endParaRPr lang="de-DE" sz="1400" b="0" i="0" dirty="0" smtClean="0">
              <a:latin typeface="+mn-lt"/>
            </a:endParaRPr>
          </a:p>
          <a:p>
            <a:pPr marL="449263" indent="-198438">
              <a:buFont typeface="Wingdings" panose="05000000000000000000" pitchFamily="2" charset="2"/>
              <a:buChar char="§"/>
            </a:pPr>
            <a:r>
              <a:rPr lang="de-DE" sz="1400" b="0" i="0" dirty="0" smtClean="0">
                <a:latin typeface="+mn-lt"/>
                <a:hlinkClick r:id="rId5"/>
              </a:rPr>
              <a:t>www.hs-niederrhein.de/bibliothek/#c105961</a:t>
            </a:r>
            <a:endParaRPr lang="de-DE" sz="1400" b="0" i="0" dirty="0" smtClean="0">
              <a:latin typeface="+mn-lt"/>
            </a:endParaRPr>
          </a:p>
          <a:p>
            <a:pPr marL="449263" indent="-198438">
              <a:buFont typeface="Wingdings" panose="05000000000000000000" pitchFamily="2" charset="2"/>
              <a:buChar char="§"/>
            </a:pPr>
            <a:endParaRPr lang="de-DE" sz="1400" b="0" i="0" dirty="0" smtClean="0">
              <a:latin typeface="+mn-lt"/>
            </a:endParaRPr>
          </a:p>
          <a:p>
            <a:pPr marL="423450" indent="-171450">
              <a:buFont typeface="Wingdings" panose="05000000000000000000" pitchFamily="2" charset="2"/>
              <a:buChar char="§"/>
            </a:pPr>
            <a:endParaRPr lang="de-DE" sz="1400" b="0" i="0" dirty="0">
              <a:latin typeface="+mn-lt"/>
            </a:endParaRPr>
          </a:p>
          <a:p>
            <a:endParaRPr lang="de-DE" sz="1400" b="0" i="0" dirty="0" smtClean="0">
              <a:latin typeface="+mj-lt"/>
            </a:endParaRPr>
          </a:p>
          <a:p>
            <a:r>
              <a:rPr lang="de-DE" sz="1400" b="0" i="0" dirty="0" smtClean="0">
                <a:latin typeface="+mj-lt"/>
              </a:rPr>
              <a:t>SCHAU DICH UM </a:t>
            </a:r>
            <a:r>
              <a:rPr lang="de-DE" sz="1400" b="0" i="0" dirty="0" smtClean="0">
                <a:latin typeface="+mj-lt"/>
                <a:sym typeface="Wingdings" panose="05000000000000000000" pitchFamily="2" charset="2"/>
              </a:rPr>
              <a:t></a:t>
            </a:r>
            <a:endParaRPr lang="de-DE" sz="1400" b="0" i="0" dirty="0" smtClean="0">
              <a:latin typeface="+mj-lt"/>
            </a:endParaRPr>
          </a:p>
          <a:p>
            <a:pPr marL="423450" indent="-171450">
              <a:buFont typeface="Wingdings" panose="05000000000000000000" pitchFamily="2" charset="2"/>
              <a:buChar char="§"/>
            </a:pPr>
            <a:endParaRPr lang="de-DE" sz="1400" b="0" i="0" dirty="0">
              <a:latin typeface="+mn-lt"/>
            </a:endParaRPr>
          </a:p>
          <a:p>
            <a:endParaRPr lang="de-DE" sz="1600" b="0" i="0" dirty="0">
              <a:latin typeface="+mn-lt"/>
            </a:endParaRPr>
          </a:p>
          <a:p>
            <a:endParaRPr lang="de-DE" sz="1600" b="0" i="0" dirty="0">
              <a:latin typeface="+mn-lt"/>
            </a:endParaRPr>
          </a:p>
          <a:p>
            <a:endParaRPr lang="de-DE" sz="1600" b="0" i="0" dirty="0">
              <a:latin typeface="+mn-lt"/>
            </a:endParaRPr>
          </a:p>
          <a:p>
            <a:endParaRPr lang="de-DE" sz="1600" b="0" i="0" dirty="0">
              <a:latin typeface="+mn-lt"/>
            </a:endParaRPr>
          </a:p>
          <a:p>
            <a:r>
              <a:rPr lang="de-DE" sz="1400" b="0" i="0" dirty="0">
                <a:latin typeface="+mn-lt"/>
              </a:rPr>
              <a:t>Schau dich um </a:t>
            </a:r>
            <a:r>
              <a:rPr lang="de-DE" sz="1400" b="0" i="0" dirty="0">
                <a:latin typeface="+mn-lt"/>
                <a:sym typeface="Wingdings" panose="05000000000000000000" pitchFamily="2" charset="2"/>
              </a:rPr>
              <a:t></a:t>
            </a:r>
            <a:endParaRPr lang="de-DE" sz="1400" b="0" i="0" dirty="0">
              <a:latin typeface="+mn-lt"/>
            </a:endParaRPr>
          </a:p>
          <a:p>
            <a:endParaRPr lang="de-DE" sz="1400" b="0" i="0" dirty="0" smtClean="0">
              <a:latin typeface="+mn-lt"/>
            </a:endParaRPr>
          </a:p>
        </p:txBody>
      </p:sp>
      <p:sp>
        <p:nvSpPr>
          <p:cNvPr id="13" name="Inhaltsplatzhalter 12"/>
          <p:cNvSpPr>
            <a:spLocks noGrp="1"/>
          </p:cNvSpPr>
          <p:nvPr>
            <p:ph idx="24"/>
          </p:nvPr>
        </p:nvSpPr>
        <p:spPr>
          <a:prstGeom prst="rect">
            <a:avLst/>
          </a:prstGeom>
        </p:spPr>
        <p:txBody>
          <a:bodyPr/>
          <a:lstStyle/>
          <a:p>
            <a:endParaRPr lang="de-DE" sz="1400" i="0" dirty="0">
              <a:solidFill>
                <a:schemeClr val="bg2"/>
              </a:solidFill>
              <a:latin typeface="+mn-lt"/>
            </a:endParaRPr>
          </a:p>
          <a:p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</a:t>
            </a:r>
            <a:r>
              <a:rPr lang="de-DE" b="1" dirty="0">
                <a:solidFill>
                  <a:srgbClr val="07A1E2"/>
                </a:solidFill>
              </a:rPr>
              <a:t>Was kann ICH tun? </a:t>
            </a:r>
            <a:endParaRPr lang="de-DE" b="1" dirty="0"/>
          </a:p>
        </p:txBody>
      </p:sp>
      <p:sp>
        <p:nvSpPr>
          <p:cNvPr id="14" name="Inhaltsplatzhalter 13"/>
          <p:cNvSpPr>
            <a:spLocks noGrp="1"/>
          </p:cNvSpPr>
          <p:nvPr>
            <p:ph idx="4294967295"/>
          </p:nvPr>
        </p:nvSpPr>
        <p:spPr>
          <a:xfrm>
            <a:off x="263632" y="773113"/>
            <a:ext cx="4236359" cy="5761037"/>
          </a:xfrm>
          <a:prstGeom prst="rect">
            <a:avLst/>
          </a:prstGeom>
        </p:spPr>
        <p:txBody>
          <a:bodyPr tIns="216000" rIns="720000"/>
          <a:lstStyle/>
          <a:p>
            <a:pPr marL="252000" indent="0">
              <a:spcBef>
                <a:spcPts val="0"/>
              </a:spcBef>
              <a:buNone/>
            </a:pPr>
            <a:r>
              <a:rPr lang="de-DE" sz="1600" b="1" i="0" dirty="0" smtClean="0">
                <a:solidFill>
                  <a:srgbClr val="FFFFFF"/>
                </a:solidFill>
                <a:latin typeface="+mn-lt"/>
              </a:rPr>
              <a:t>EIGENVERANTWORTUNG </a:t>
            </a:r>
          </a:p>
          <a:p>
            <a:pPr marL="252000" indent="0">
              <a:spcBef>
                <a:spcPts val="0"/>
              </a:spcBef>
              <a:buNone/>
            </a:pPr>
            <a:r>
              <a:rPr lang="de-DE" sz="1600" b="1" i="0" dirty="0" smtClean="0">
                <a:solidFill>
                  <a:srgbClr val="FFFFFF"/>
                </a:solidFill>
                <a:latin typeface="+mn-lt"/>
              </a:rPr>
              <a:t>UND SELBSTSTÄNDIGKEIT </a:t>
            </a:r>
          </a:p>
          <a:p>
            <a:pPr marL="252000" indent="0">
              <a:spcBef>
                <a:spcPts val="0"/>
              </a:spcBef>
              <a:buNone/>
            </a:pPr>
            <a:r>
              <a:rPr lang="de-DE" sz="1600" b="1" i="0" dirty="0" smtClean="0">
                <a:solidFill>
                  <a:srgbClr val="FFFFFF"/>
                </a:solidFill>
                <a:latin typeface="+mn-lt"/>
              </a:rPr>
              <a:t>AUSBAUEN:</a:t>
            </a:r>
          </a:p>
          <a:p>
            <a:pPr marL="252000" indent="0">
              <a:buNone/>
            </a:pPr>
            <a:endParaRPr lang="de-DE" sz="1400" dirty="0">
              <a:solidFill>
                <a:schemeClr val="bg2"/>
              </a:solidFill>
            </a:endParaRPr>
          </a:p>
          <a:p>
            <a:pPr marL="449263" indent="-198438">
              <a:buFont typeface="Wingdings" panose="05000000000000000000" pitchFamily="2" charset="2"/>
              <a:buChar char="§"/>
            </a:pPr>
            <a:r>
              <a:rPr lang="de-DE" sz="1400" dirty="0" smtClean="0">
                <a:solidFill>
                  <a:schemeClr val="bg2"/>
                </a:solidFill>
              </a:rPr>
              <a:t>„Ich hab´s in der Hand!“</a:t>
            </a:r>
          </a:p>
          <a:p>
            <a:pPr marL="449263" indent="-198438">
              <a:buFont typeface="Wingdings" panose="05000000000000000000" pitchFamily="2" charset="2"/>
              <a:buChar char="§"/>
            </a:pPr>
            <a:r>
              <a:rPr lang="de-DE" sz="1400" dirty="0" smtClean="0">
                <a:solidFill>
                  <a:schemeClr val="bg2"/>
                </a:solidFill>
              </a:rPr>
              <a:t>Eigene Strukturen (weiter-) entwickeln</a:t>
            </a:r>
          </a:p>
          <a:p>
            <a:pPr marL="449263" indent="-198438">
              <a:buFont typeface="Wingdings" panose="05000000000000000000" pitchFamily="2" charset="2"/>
              <a:buChar char="§"/>
            </a:pPr>
            <a:r>
              <a:rPr lang="de-DE" sz="1400" dirty="0" smtClean="0">
                <a:solidFill>
                  <a:schemeClr val="bg2"/>
                </a:solidFill>
              </a:rPr>
              <a:t>Aktiv Infos einholen</a:t>
            </a:r>
            <a:endParaRPr lang="de-DE" sz="1400" b="0" i="0" dirty="0" smtClean="0">
              <a:solidFill>
                <a:schemeClr val="bg2"/>
              </a:solidFill>
              <a:latin typeface="+mn-lt"/>
            </a:endParaRPr>
          </a:p>
          <a:p>
            <a:pPr marL="449263" indent="-198438">
              <a:buFont typeface="Wingdings" panose="05000000000000000000" pitchFamily="2" charset="2"/>
              <a:buChar char="§"/>
            </a:pPr>
            <a:r>
              <a:rPr lang="de-DE" sz="1400" b="0" i="0" dirty="0" smtClean="0">
                <a:solidFill>
                  <a:schemeClr val="bg2"/>
                </a:solidFill>
                <a:latin typeface="+mn-lt"/>
              </a:rPr>
              <a:t>Wie </a:t>
            </a:r>
            <a:r>
              <a:rPr lang="de-DE" sz="1400" b="0" i="0" dirty="0">
                <a:solidFill>
                  <a:schemeClr val="bg2"/>
                </a:solidFill>
                <a:latin typeface="+mn-lt"/>
              </a:rPr>
              <a:t>habe ich bisher gelernt und was muss ich für das Studium verändern?</a:t>
            </a:r>
          </a:p>
          <a:p>
            <a:pPr marL="449263" indent="-198438">
              <a:buFont typeface="Wingdings" panose="05000000000000000000" pitchFamily="2" charset="2"/>
              <a:buChar char="§"/>
            </a:pPr>
            <a:r>
              <a:rPr lang="de-DE" sz="1400" b="0" i="0" dirty="0">
                <a:solidFill>
                  <a:schemeClr val="bg2"/>
                </a:solidFill>
                <a:latin typeface="+mn-lt"/>
              </a:rPr>
              <a:t>Lernmodelle anschauen und trainieren</a:t>
            </a:r>
          </a:p>
          <a:p>
            <a:pPr marL="449263" indent="-198438">
              <a:buFont typeface="Wingdings" panose="05000000000000000000" pitchFamily="2" charset="2"/>
              <a:buChar char="§"/>
            </a:pPr>
            <a:r>
              <a:rPr lang="de-DE" sz="1400" b="0" i="0" dirty="0">
                <a:solidFill>
                  <a:schemeClr val="bg2"/>
                </a:solidFill>
                <a:latin typeface="+mn-lt"/>
              </a:rPr>
              <a:t>Angebote nutzen: Studiport, Tutorien, Lerngruppen, Beratungen</a:t>
            </a:r>
          </a:p>
          <a:p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543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251520" y="5877272"/>
            <a:ext cx="5599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hlinkClick r:id="rId2"/>
              </a:rPr>
              <a:t>https://www.studiport.de</a:t>
            </a:r>
            <a:r>
              <a:rPr lang="de-DE" sz="1400" dirty="0" smtClean="0">
                <a:hlinkClick r:id="rId2"/>
              </a:rPr>
              <a:t>/</a:t>
            </a:r>
            <a:endParaRPr lang="de-DE" sz="1400" dirty="0" smtClean="0"/>
          </a:p>
          <a:p>
            <a:endParaRPr lang="de-DE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2"/>
          <a:stretch/>
        </p:blipFill>
        <p:spPr bwMode="auto">
          <a:xfrm>
            <a:off x="251520" y="1320502"/>
            <a:ext cx="8640960" cy="42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6"/>
          <p:cNvSpPr txBox="1">
            <a:spLocks/>
          </p:cNvSpPr>
          <p:nvPr/>
        </p:nvSpPr>
        <p:spPr>
          <a:xfrm>
            <a:off x="161510" y="278650"/>
            <a:ext cx="6642738" cy="2700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1600" b="0" i="0" u="none" strike="noStrike" kern="1200" baseline="0">
                <a:solidFill>
                  <a:srgbClr val="18519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b="1" dirty="0" smtClean="0"/>
              <a:t> </a:t>
            </a:r>
            <a:r>
              <a:rPr lang="de-DE" b="1" dirty="0" smtClean="0">
                <a:solidFill>
                  <a:srgbClr val="07A1E2"/>
                </a:solidFill>
              </a:rPr>
              <a:t>Was kann ICH tun? </a:t>
            </a:r>
            <a:r>
              <a:rPr lang="de-DE" b="1" dirty="0"/>
              <a:t>Kostenfreies Online Angebot für </a:t>
            </a:r>
            <a:r>
              <a:rPr lang="de-DE" b="1" dirty="0" smtClean="0"/>
              <a:t>Studierende.</a:t>
            </a:r>
            <a:endParaRPr lang="de-DE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510" y="278650"/>
            <a:ext cx="6498722" cy="270030"/>
          </a:xfrm>
        </p:spPr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30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8"/>
          </p:nvPr>
        </p:nvSpPr>
        <p:spPr>
          <a:xfrm>
            <a:off x="3135657" y="773705"/>
            <a:ext cx="5756823" cy="5760640"/>
          </a:xfrm>
        </p:spPr>
        <p:txBody>
          <a:bodyPr/>
          <a:lstStyle/>
          <a:p>
            <a:r>
              <a:rPr lang="de-DE" sz="1800" i="0" dirty="0" smtClean="0">
                <a:latin typeface="+mn-lt"/>
              </a:rPr>
              <a:t>Nützliche Links</a:t>
            </a:r>
          </a:p>
          <a:p>
            <a:endParaRPr lang="de-DE" sz="1400" b="0" i="0" dirty="0" smtClean="0">
              <a:latin typeface="+mn-lt"/>
            </a:endParaRPr>
          </a:p>
          <a:p>
            <a:r>
              <a:rPr lang="de-DE" sz="1400" b="0" i="0" dirty="0" smtClean="0">
                <a:latin typeface="+mn-lt"/>
              </a:rPr>
              <a:t>Einführungsveranstaltungen:</a:t>
            </a:r>
          </a:p>
          <a:p>
            <a:endParaRPr lang="de-DE" sz="1400" b="0" i="0" dirty="0" smtClean="0">
              <a:latin typeface="+mn-lt"/>
            </a:endParaRPr>
          </a:p>
          <a:p>
            <a:pPr marL="537750" indent="-285750">
              <a:buFont typeface="Wingdings" panose="05000000000000000000" pitchFamily="2" charset="2"/>
              <a:buChar char="§"/>
            </a:pPr>
            <a:r>
              <a:rPr lang="de-DE" sz="1400" b="0" i="0" dirty="0" smtClean="0">
                <a:latin typeface="+mn-lt"/>
              </a:rPr>
              <a:t>www.hs-niederrhein.de/ersti-infos/  </a:t>
            </a:r>
          </a:p>
          <a:p>
            <a:endParaRPr lang="de-DE" sz="1400" b="0" i="0" dirty="0" smtClean="0">
              <a:latin typeface="+mn-lt"/>
            </a:endParaRPr>
          </a:p>
          <a:p>
            <a:r>
              <a:rPr lang="de-DE" sz="1400" b="0" i="0" dirty="0" smtClean="0">
                <a:latin typeface="+mn-lt"/>
              </a:rPr>
              <a:t>Hochschulsport und Hochschulleben:</a:t>
            </a:r>
          </a:p>
          <a:p>
            <a:endParaRPr lang="de-DE" sz="1400" b="0" i="0" dirty="0" smtClean="0">
              <a:latin typeface="+mn-lt"/>
            </a:endParaRPr>
          </a:p>
          <a:p>
            <a:pPr marL="537750" indent="-285750">
              <a:buFont typeface="Wingdings" panose="05000000000000000000" pitchFamily="2" charset="2"/>
              <a:buChar char="§"/>
            </a:pPr>
            <a:r>
              <a:rPr lang="de-DE" sz="1400" b="0" i="0" dirty="0" smtClean="0">
                <a:latin typeface="+mn-lt"/>
              </a:rPr>
              <a:t>www.hs-niederrhein.de/hochschulleben</a:t>
            </a:r>
            <a:endParaRPr lang="de-DE" sz="1400" b="0" i="0" dirty="0">
              <a:latin typeface="+mn-lt"/>
            </a:endParaRPr>
          </a:p>
          <a:p>
            <a:pPr marL="537750" indent="-285750">
              <a:buFont typeface="Wingdings" panose="05000000000000000000" pitchFamily="2" charset="2"/>
              <a:buChar char="§"/>
            </a:pPr>
            <a:endParaRPr lang="de-DE" sz="1400" b="0" i="0" dirty="0" smtClean="0">
              <a:latin typeface="+mn-lt"/>
            </a:endParaRPr>
          </a:p>
          <a:p>
            <a:r>
              <a:rPr lang="de-DE" sz="1400" b="0" i="0" dirty="0" smtClean="0">
                <a:latin typeface="+mn-lt"/>
              </a:rPr>
              <a:t>Sprachenzentrum:</a:t>
            </a:r>
          </a:p>
          <a:p>
            <a:endParaRPr lang="de-DE" sz="1400" b="0" i="0" dirty="0" smtClean="0">
              <a:latin typeface="+mn-lt"/>
            </a:endParaRPr>
          </a:p>
          <a:p>
            <a:pPr marL="537750" indent="-285750">
              <a:buFont typeface="Wingdings" panose="05000000000000000000" pitchFamily="2" charset="2"/>
              <a:buChar char="§"/>
            </a:pPr>
            <a:r>
              <a:rPr lang="de-DE" sz="1400" b="0" i="0" dirty="0" smtClean="0">
                <a:latin typeface="+mn-lt"/>
              </a:rPr>
              <a:t>www.hs-niederrhein.de/sprachenzentrum</a:t>
            </a:r>
            <a:r>
              <a:rPr lang="de-DE" sz="1400" b="0" i="0" dirty="0">
                <a:latin typeface="+mn-lt"/>
              </a:rPr>
              <a:t>/</a:t>
            </a:r>
            <a:endParaRPr lang="de-DE" sz="1400" b="0" i="0" dirty="0" smtClean="0">
              <a:latin typeface="+mn-lt"/>
            </a:endParaRPr>
          </a:p>
          <a:p>
            <a:endParaRPr lang="de-DE" sz="1400" i="0" u="sng" dirty="0">
              <a:latin typeface="+mn-lt"/>
            </a:endParaRPr>
          </a:p>
          <a:p>
            <a:r>
              <a:rPr lang="de-DE" sz="1400" i="0" dirty="0" smtClean="0">
                <a:latin typeface="+mn-lt"/>
              </a:rPr>
              <a:t>Nützliche Tipps</a:t>
            </a:r>
          </a:p>
          <a:p>
            <a:endParaRPr lang="de-DE" sz="1400" i="0" u="sng" dirty="0" smtClean="0">
              <a:latin typeface="+mn-lt"/>
            </a:endParaRPr>
          </a:p>
          <a:p>
            <a:pPr marL="537750" indent="-285750">
              <a:buFont typeface="Wingdings" panose="05000000000000000000" pitchFamily="2" charset="2"/>
              <a:buChar char="§"/>
            </a:pPr>
            <a:r>
              <a:rPr lang="de-DE" sz="1400" b="0" i="0" dirty="0" err="1" smtClean="0">
                <a:latin typeface="+mn-lt"/>
              </a:rPr>
              <a:t>Fachschaftsrat</a:t>
            </a:r>
            <a:r>
              <a:rPr lang="de-DE" sz="1400" b="0" i="0" dirty="0" smtClean="0">
                <a:latin typeface="+mn-lt"/>
              </a:rPr>
              <a:t> besuchen</a:t>
            </a:r>
          </a:p>
          <a:p>
            <a:pPr marL="537750" indent="-285750">
              <a:buFont typeface="Wingdings" panose="05000000000000000000" pitchFamily="2" charset="2"/>
              <a:buChar char="§"/>
            </a:pPr>
            <a:r>
              <a:rPr lang="de-DE" sz="1400" b="0" i="0" dirty="0" smtClean="0">
                <a:latin typeface="+mn-lt"/>
              </a:rPr>
              <a:t>AStA besuchen</a:t>
            </a:r>
          </a:p>
          <a:p>
            <a:pPr marL="537750" indent="-285750">
              <a:buFont typeface="Wingdings" panose="05000000000000000000" pitchFamily="2" charset="2"/>
              <a:buChar char="§"/>
            </a:pPr>
            <a:r>
              <a:rPr lang="de-DE" sz="1400" b="0" i="0" dirty="0" smtClean="0">
                <a:latin typeface="+mn-lt"/>
              </a:rPr>
              <a:t>Lerngruppen bilden</a:t>
            </a:r>
          </a:p>
          <a:p>
            <a:pPr marL="537750" indent="-285750">
              <a:buFont typeface="Wingdings" panose="05000000000000000000" pitchFamily="2" charset="2"/>
              <a:buChar char="§"/>
            </a:pPr>
            <a:r>
              <a:rPr lang="de-DE" sz="1400" b="0" i="0" dirty="0" smtClean="0">
                <a:latin typeface="+mn-lt"/>
              </a:rPr>
              <a:t>Hochschulsport (kostenlose Angebote!!!) testen</a:t>
            </a:r>
          </a:p>
          <a:p>
            <a:pPr marL="537750" indent="-285750">
              <a:buFont typeface="Wingdings" panose="05000000000000000000" pitchFamily="2" charset="2"/>
              <a:buChar char="§"/>
            </a:pPr>
            <a:r>
              <a:rPr lang="de-DE" sz="1400" b="0" i="0" dirty="0" smtClean="0">
                <a:latin typeface="+mn-lt"/>
              </a:rPr>
              <a:t>Es gibt außerdem auch eine reiche Vereinslandschaft in Krefeld und Mönchengladbach, hier lohnt sich ein Blick auf die Seiten der Stadtsportbünde</a:t>
            </a:r>
            <a:endParaRPr lang="de-DE" sz="1400" b="0" i="0" dirty="0">
              <a:latin typeface="+mn-lt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24"/>
          </p:nvPr>
        </p:nvSpPr>
        <p:spPr>
          <a:xfrm>
            <a:off x="252000" y="773999"/>
            <a:ext cx="2883658" cy="5760345"/>
          </a:xfrm>
        </p:spPr>
        <p:txBody>
          <a:bodyPr/>
          <a:lstStyle/>
          <a:p>
            <a:r>
              <a:rPr lang="de-DE" sz="1400" i="0" dirty="0">
                <a:solidFill>
                  <a:schemeClr val="bg2"/>
                </a:solidFill>
                <a:latin typeface="+mn-lt"/>
              </a:rPr>
              <a:t>Wie kann ich Kontakte knüpfen</a:t>
            </a:r>
            <a:r>
              <a:rPr lang="de-DE" sz="1400" i="0" dirty="0" smtClean="0">
                <a:solidFill>
                  <a:schemeClr val="bg2"/>
                </a:solidFill>
                <a:latin typeface="+mn-lt"/>
              </a:rPr>
              <a:t>?</a:t>
            </a:r>
          </a:p>
          <a:p>
            <a:endParaRPr lang="de-DE" sz="1400" i="0" u="sng" dirty="0">
              <a:solidFill>
                <a:schemeClr val="bg2"/>
              </a:solidFill>
              <a:latin typeface="+mn-lt"/>
            </a:endParaRP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de-DE" sz="1400" b="0" i="0" dirty="0">
                <a:solidFill>
                  <a:schemeClr val="bg2"/>
                </a:solidFill>
                <a:latin typeface="+mn-lt"/>
              </a:rPr>
              <a:t>Einführungsveranstaltungen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de-DE" sz="1400" b="0" i="0" dirty="0" smtClean="0">
                <a:solidFill>
                  <a:schemeClr val="bg2"/>
                </a:solidFill>
                <a:latin typeface="+mn-lt"/>
              </a:rPr>
              <a:t>Street Food Fest</a:t>
            </a:r>
            <a:endParaRPr lang="de-DE" sz="1400" b="0" i="0" dirty="0">
              <a:solidFill>
                <a:schemeClr val="bg2"/>
              </a:solidFill>
              <a:latin typeface="+mn-lt"/>
            </a:endParaRP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de-DE" sz="1400" b="0" i="0" dirty="0">
                <a:solidFill>
                  <a:schemeClr val="bg2"/>
                </a:solidFill>
                <a:latin typeface="+mn-lt"/>
              </a:rPr>
              <a:t>Hochschulsport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de-DE" sz="1400" b="0" i="0" dirty="0">
                <a:solidFill>
                  <a:schemeClr val="bg2"/>
                </a:solidFill>
                <a:latin typeface="+mn-lt"/>
              </a:rPr>
              <a:t>Lerngruppen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de-DE" sz="1400" b="0" i="0" dirty="0" err="1" smtClean="0">
                <a:solidFill>
                  <a:schemeClr val="bg2"/>
                </a:solidFill>
                <a:latin typeface="+mn-lt"/>
              </a:rPr>
              <a:t>Fachschaftsrat</a:t>
            </a:r>
            <a:endParaRPr lang="de-DE" sz="1400" b="0" i="0" dirty="0">
              <a:solidFill>
                <a:schemeClr val="bg2"/>
              </a:solidFill>
              <a:latin typeface="+mn-lt"/>
            </a:endParaRP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de-DE" sz="1400" b="0" i="0" dirty="0">
                <a:solidFill>
                  <a:schemeClr val="bg2"/>
                </a:solidFill>
                <a:latin typeface="+mn-lt"/>
              </a:rPr>
              <a:t>AStA=Allgemeiner </a:t>
            </a:r>
            <a:r>
              <a:rPr lang="de-DE" sz="1400" b="0" i="0" dirty="0" smtClean="0">
                <a:solidFill>
                  <a:schemeClr val="bg2"/>
                </a:solidFill>
                <a:latin typeface="+mn-lt"/>
              </a:rPr>
              <a:t>Studierendenausschuss</a:t>
            </a:r>
            <a:endParaRPr lang="de-DE" sz="1400" b="0" i="0" dirty="0">
              <a:solidFill>
                <a:schemeClr val="bg2"/>
              </a:solidFill>
              <a:latin typeface="+mn-lt"/>
            </a:endParaRPr>
          </a:p>
          <a:p>
            <a:pPr marL="537750" indent="-285750">
              <a:buFont typeface="Wingdings" panose="05000000000000000000" pitchFamily="2" charset="2"/>
              <a:buChar char="Ø"/>
            </a:pPr>
            <a:endParaRPr lang="de-DE" b="0" i="0" dirty="0"/>
          </a:p>
          <a:p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 </a:t>
            </a:r>
            <a:r>
              <a:rPr lang="de-DE" b="1" dirty="0">
                <a:solidFill>
                  <a:srgbClr val="07A1E2"/>
                </a:solidFill>
              </a:rPr>
              <a:t>Was kann ICH tun? 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99" y="3650686"/>
            <a:ext cx="2883658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2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3. </a:t>
            </a:r>
            <a:endParaRPr lang="de-DE" dirty="0" smtClean="0"/>
          </a:p>
          <a:p>
            <a:r>
              <a:rPr lang="de-DE" b="0" dirty="0" smtClean="0"/>
              <a:t>Was </a:t>
            </a:r>
            <a:r>
              <a:rPr lang="de-DE" b="0" dirty="0"/>
              <a:t>muss ich </a:t>
            </a:r>
            <a:endParaRPr lang="de-DE" b="0" dirty="0" smtClean="0"/>
          </a:p>
          <a:p>
            <a:pPr>
              <a:spcBef>
                <a:spcPts val="0"/>
              </a:spcBef>
            </a:pPr>
            <a:r>
              <a:rPr lang="de-DE" b="0" dirty="0" err="1" smtClean="0"/>
              <a:t>über‘s</a:t>
            </a:r>
            <a:r>
              <a:rPr lang="de-DE" b="0" dirty="0" smtClean="0"/>
              <a:t> </a:t>
            </a:r>
            <a:r>
              <a:rPr lang="de-DE" b="0" dirty="0"/>
              <a:t>Studieren wissen?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17</a:t>
            </a:fld>
            <a:endParaRPr lang="de-DE" dirty="0">
              <a:solidFill>
                <a:srgbClr val="B2B2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1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8"/>
          </p:nvPr>
        </p:nvSpPr>
        <p:spPr/>
        <p:txBody>
          <a:bodyPr lIns="216000" rIns="540000" anchor="ctr" anchorCtr="0"/>
          <a:lstStyle/>
          <a:p>
            <a:pPr lvl="0"/>
            <a:r>
              <a:rPr lang="de-DE" sz="2000" i="0" dirty="0">
                <a:latin typeface="Arial"/>
              </a:rPr>
              <a:t>AUFBAU, MODULE, </a:t>
            </a:r>
          </a:p>
          <a:p>
            <a:pPr lvl="0"/>
            <a:r>
              <a:rPr lang="de-DE" sz="2000" i="0" dirty="0">
                <a:latin typeface="Arial"/>
              </a:rPr>
              <a:t>PRÜFUNGEN, ETC.</a:t>
            </a:r>
            <a:endParaRPr lang="de-DE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pPr lvl="1"/>
            <a:endParaRPr lang="de-DE" dirty="0"/>
          </a:p>
          <a:p>
            <a:pPr lvl="1">
              <a:spcBef>
                <a:spcPts val="0"/>
              </a:spcBef>
            </a:pPr>
            <a:r>
              <a:rPr lang="de-DE" dirty="0"/>
              <a:t>Mein Studium </a:t>
            </a:r>
          </a:p>
          <a:p>
            <a:pPr lvl="1">
              <a:spcBef>
                <a:spcPts val="0"/>
              </a:spcBef>
            </a:pPr>
            <a:endParaRPr lang="de-DE" sz="400" dirty="0"/>
          </a:p>
          <a:p>
            <a:pPr lvl="1">
              <a:spcBef>
                <a:spcPts val="0"/>
              </a:spcBef>
            </a:pPr>
            <a:r>
              <a:rPr lang="de-DE" dirty="0"/>
              <a:t>an der </a:t>
            </a:r>
          </a:p>
          <a:p>
            <a:pPr lvl="1">
              <a:spcBef>
                <a:spcPts val="0"/>
              </a:spcBef>
            </a:pPr>
            <a:endParaRPr lang="de-DE" sz="400" dirty="0"/>
          </a:p>
          <a:p>
            <a:pPr lvl="1">
              <a:spcBef>
                <a:spcPts val="0"/>
              </a:spcBef>
            </a:pPr>
            <a:r>
              <a:rPr lang="de-DE" dirty="0"/>
              <a:t>Hochschule </a:t>
            </a:r>
          </a:p>
          <a:p>
            <a:pPr lvl="1">
              <a:spcBef>
                <a:spcPts val="0"/>
              </a:spcBef>
            </a:pPr>
            <a:r>
              <a:rPr lang="de-DE" dirty="0"/>
              <a:t>Niederrhein</a:t>
            </a:r>
          </a:p>
          <a:p>
            <a:pPr lvl="1"/>
            <a:endParaRPr lang="de-DE" dirty="0"/>
          </a:p>
          <a:p>
            <a:pPr marL="717750" lvl="1" indent="-285750">
              <a:buFont typeface="Wingdings" panose="05000000000000000000" pitchFamily="2" charset="2"/>
              <a:buChar char="ü"/>
            </a:pPr>
            <a:r>
              <a:rPr lang="de-DE" cap="none" dirty="0"/>
              <a:t>mit </a:t>
            </a:r>
            <a:r>
              <a:rPr lang="de-DE" cap="none" dirty="0" err="1"/>
              <a:t>Fachabi</a:t>
            </a:r>
            <a:r>
              <a:rPr lang="de-DE" cap="none" dirty="0"/>
              <a:t> </a:t>
            </a:r>
          </a:p>
          <a:p>
            <a:pPr marL="717750" lvl="1" indent="-285750">
              <a:buFont typeface="Wingdings" panose="05000000000000000000" pitchFamily="2" charset="2"/>
              <a:buChar char="ü"/>
            </a:pPr>
            <a:r>
              <a:rPr lang="de-DE" cap="none" dirty="0"/>
              <a:t>mit  Abi</a:t>
            </a:r>
          </a:p>
          <a:p>
            <a:endParaRPr lang="de-DE" dirty="0"/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idx="2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52413" y="3654000"/>
            <a:ext cx="2879725" cy="2867790"/>
          </a:xfrm>
        </p:spPr>
      </p:pic>
      <p:sp>
        <p:nvSpPr>
          <p:cNvPr id="10" name="Inhaltsplatzhalter 9"/>
          <p:cNvSpPr>
            <a:spLocks noGrp="1"/>
          </p:cNvSpPr>
          <p:nvPr>
            <p:ph idx="24"/>
          </p:nvPr>
        </p:nvSpPr>
        <p:spPr>
          <a:xfrm>
            <a:off x="232627" y="773704"/>
            <a:ext cx="5760160" cy="2880320"/>
          </a:xfrm>
        </p:spPr>
        <p:txBody>
          <a:bodyPr/>
          <a:lstStyle/>
          <a:p>
            <a:pPr lvl="1">
              <a:spcBef>
                <a:spcPts val="0"/>
              </a:spcBef>
            </a:pPr>
            <a:endParaRPr lang="de-DE" dirty="0"/>
          </a:p>
          <a:p>
            <a:pPr lvl="1">
              <a:spcBef>
                <a:spcPts val="0"/>
              </a:spcBef>
            </a:pPr>
            <a:endParaRPr lang="de-DE" sz="1800" dirty="0"/>
          </a:p>
          <a:p>
            <a:pPr lvl="1">
              <a:spcBef>
                <a:spcPts val="0"/>
              </a:spcBef>
            </a:pPr>
            <a:endParaRPr lang="de-DE" cap="none" dirty="0"/>
          </a:p>
          <a:p>
            <a:pPr lvl="1">
              <a:spcBef>
                <a:spcPts val="0"/>
              </a:spcBef>
            </a:pPr>
            <a:r>
              <a:rPr lang="de-DE" sz="2000" cap="none" dirty="0" smtClean="0"/>
              <a:t>Was muss </a:t>
            </a:r>
          </a:p>
          <a:p>
            <a:pPr lvl="1">
              <a:spcBef>
                <a:spcPts val="0"/>
              </a:spcBef>
            </a:pPr>
            <a:r>
              <a:rPr lang="de-DE" sz="2000" cap="none" dirty="0" smtClean="0"/>
              <a:t>ich </a:t>
            </a:r>
            <a:r>
              <a:rPr lang="de-DE" sz="2000" cap="none" dirty="0" err="1" smtClean="0"/>
              <a:t>über‘s</a:t>
            </a:r>
            <a:r>
              <a:rPr lang="de-DE" sz="2000" cap="none" dirty="0" smtClean="0"/>
              <a:t> </a:t>
            </a:r>
          </a:p>
          <a:p>
            <a:pPr lvl="1">
              <a:spcBef>
                <a:spcPts val="0"/>
              </a:spcBef>
            </a:pPr>
            <a:r>
              <a:rPr lang="de-DE" sz="2000" cap="none" dirty="0" smtClean="0"/>
              <a:t>STUDIEREN</a:t>
            </a:r>
          </a:p>
          <a:p>
            <a:pPr lvl="1">
              <a:spcBef>
                <a:spcPts val="0"/>
              </a:spcBef>
            </a:pPr>
            <a:r>
              <a:rPr lang="de-DE" sz="2000" cap="none" dirty="0" smtClean="0"/>
              <a:t>wissen?</a:t>
            </a:r>
          </a:p>
          <a:p>
            <a:endParaRPr lang="de-DE" sz="9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07A1E2"/>
                </a:solidFill>
              </a:rPr>
              <a:t>Was muss ich wissen?</a:t>
            </a:r>
            <a:endParaRPr lang="de-DE" b="1" dirty="0">
              <a:solidFill>
                <a:srgbClr val="07A1E2"/>
              </a:solidFill>
            </a:endParaRPr>
          </a:p>
        </p:txBody>
      </p:sp>
      <p:pic>
        <p:nvPicPr>
          <p:cNvPr id="12" name="Grafik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9"/>
          <a:stretch/>
        </p:blipFill>
        <p:spPr>
          <a:xfrm>
            <a:off x="3093057" y="773704"/>
            <a:ext cx="5799461" cy="288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8"/>
          </p:nvPr>
        </p:nvSpPr>
        <p:spPr/>
        <p:txBody>
          <a:bodyPr tIns="216000" rIns="504000"/>
          <a:lstStyle/>
          <a:p>
            <a:pPr lvl="0">
              <a:spcBef>
                <a:spcPts val="0"/>
              </a:spcBef>
            </a:pPr>
            <a:r>
              <a:rPr lang="de-DE" sz="2000" i="0" dirty="0" smtClean="0">
                <a:solidFill>
                  <a:srgbClr val="F8F8F8"/>
                </a:solidFill>
                <a:latin typeface="Arial" panose="020B0604020202020204"/>
              </a:rPr>
              <a:t>PRAXIS</a:t>
            </a:r>
          </a:p>
          <a:p>
            <a:pPr lvl="0">
              <a:spcBef>
                <a:spcPts val="0"/>
              </a:spcBef>
            </a:pPr>
            <a:endParaRPr lang="de-DE" sz="2000" i="0" dirty="0" smtClean="0">
              <a:solidFill>
                <a:srgbClr val="F8F8F8"/>
              </a:solidFill>
              <a:latin typeface="Arial" panose="020B0604020202020204"/>
            </a:endParaRPr>
          </a:p>
          <a:p>
            <a:pPr marL="449263" lvl="0" indent="-19843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b="0" i="0" dirty="0" smtClean="0">
                <a:latin typeface="Arial" panose="020B0604020202020204"/>
              </a:rPr>
              <a:t>Praktika </a:t>
            </a:r>
            <a:r>
              <a:rPr lang="de-DE" sz="1600" b="0" i="0" dirty="0">
                <a:latin typeface="Arial" panose="020B0604020202020204"/>
              </a:rPr>
              <a:t>(Labor oder Praxis)</a:t>
            </a:r>
          </a:p>
          <a:p>
            <a:pPr marL="449263" lvl="0" indent="-19843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b="0" i="0" dirty="0">
                <a:latin typeface="Arial" panose="020B0604020202020204"/>
              </a:rPr>
              <a:t>Übungen</a:t>
            </a:r>
          </a:p>
          <a:p>
            <a:pPr marL="449263" lvl="0" indent="-19843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b="0" i="0" dirty="0">
                <a:latin typeface="Arial" panose="020B0604020202020204"/>
              </a:rPr>
              <a:t>Projekte</a:t>
            </a:r>
          </a:p>
          <a:p>
            <a:pPr marL="449263" indent="-198438">
              <a:buFont typeface="Wingdings" panose="05000000000000000000" pitchFamily="2" charset="2"/>
              <a:buChar char="§"/>
            </a:pPr>
            <a:endParaRPr lang="de-DE" sz="1400" b="0" i="0" dirty="0" smtClean="0">
              <a:latin typeface="+mn-lt"/>
            </a:endParaRPr>
          </a:p>
          <a:p>
            <a:pPr marL="423450" indent="-171450">
              <a:buFont typeface="Wingdings" panose="05000000000000000000" pitchFamily="2" charset="2"/>
              <a:buChar char="§"/>
            </a:pPr>
            <a:endParaRPr lang="de-DE" sz="1400" b="0" i="0" dirty="0">
              <a:latin typeface="+mn-lt"/>
            </a:endParaRPr>
          </a:p>
          <a:p>
            <a:pPr marL="423450" indent="-171450">
              <a:buFont typeface="Wingdings" panose="05000000000000000000" pitchFamily="2" charset="2"/>
              <a:buChar char="§"/>
            </a:pPr>
            <a:endParaRPr lang="de-DE" sz="1400" b="0" i="0" dirty="0">
              <a:latin typeface="+mn-lt"/>
            </a:endParaRPr>
          </a:p>
          <a:p>
            <a:endParaRPr lang="de-DE" sz="1600" b="0" i="0" dirty="0">
              <a:latin typeface="+mn-lt"/>
            </a:endParaRPr>
          </a:p>
          <a:p>
            <a:endParaRPr lang="de-DE" sz="1600" b="0" i="0" dirty="0">
              <a:latin typeface="+mn-lt"/>
            </a:endParaRPr>
          </a:p>
          <a:p>
            <a:endParaRPr lang="de-DE" sz="1600" b="0" i="0" dirty="0">
              <a:latin typeface="+mn-lt"/>
            </a:endParaRPr>
          </a:p>
          <a:p>
            <a:endParaRPr lang="de-DE" sz="1600" b="0" i="0" dirty="0">
              <a:latin typeface="+mn-lt"/>
            </a:endParaRPr>
          </a:p>
          <a:p>
            <a:endParaRPr lang="de-DE" sz="1400" b="0" i="0" dirty="0" smtClean="0">
              <a:latin typeface="+mn-lt"/>
            </a:endParaRPr>
          </a:p>
        </p:txBody>
      </p:sp>
      <p:sp>
        <p:nvSpPr>
          <p:cNvPr id="13" name="Inhaltsplatzhalter 12"/>
          <p:cNvSpPr>
            <a:spLocks noGrp="1"/>
          </p:cNvSpPr>
          <p:nvPr>
            <p:ph idx="24"/>
          </p:nvPr>
        </p:nvSpPr>
        <p:spPr>
          <a:prstGeom prst="rect">
            <a:avLst/>
          </a:prstGeom>
        </p:spPr>
        <p:txBody>
          <a:bodyPr/>
          <a:lstStyle/>
          <a:p>
            <a:endParaRPr lang="de-DE" sz="1400" i="0" dirty="0">
              <a:solidFill>
                <a:schemeClr val="bg2"/>
              </a:solidFill>
              <a:latin typeface="+mn-lt"/>
            </a:endParaRPr>
          </a:p>
          <a:p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</a:t>
            </a:r>
            <a:r>
              <a:rPr lang="de-DE" b="1" dirty="0">
                <a:solidFill>
                  <a:srgbClr val="07A1E2"/>
                </a:solidFill>
              </a:rPr>
              <a:t>Was kann ICH tun? </a:t>
            </a:r>
            <a:endParaRPr lang="de-DE" b="1" dirty="0"/>
          </a:p>
        </p:txBody>
      </p:sp>
      <p:sp>
        <p:nvSpPr>
          <p:cNvPr id="14" name="Inhaltsplatzhalter 13"/>
          <p:cNvSpPr>
            <a:spLocks noGrp="1"/>
          </p:cNvSpPr>
          <p:nvPr>
            <p:ph idx="4294967295"/>
          </p:nvPr>
        </p:nvSpPr>
        <p:spPr>
          <a:xfrm>
            <a:off x="263632" y="773113"/>
            <a:ext cx="4236359" cy="5761037"/>
          </a:xfrm>
          <a:prstGeom prst="rect">
            <a:avLst/>
          </a:prstGeom>
        </p:spPr>
        <p:txBody>
          <a:bodyPr tIns="216000" rIns="720000"/>
          <a:lstStyle/>
          <a:p>
            <a:pPr marL="252000" indent="0">
              <a:spcBef>
                <a:spcPts val="0"/>
              </a:spcBef>
              <a:buNone/>
            </a:pPr>
            <a:r>
              <a:rPr lang="de-DE" sz="2000" b="1" dirty="0" smtClean="0">
                <a:solidFill>
                  <a:srgbClr val="FFFFFF"/>
                </a:solidFill>
              </a:rPr>
              <a:t>THEORIE</a:t>
            </a:r>
          </a:p>
          <a:p>
            <a:pPr marL="252000" indent="0">
              <a:spcBef>
                <a:spcPts val="0"/>
              </a:spcBef>
              <a:buNone/>
            </a:pPr>
            <a:endParaRPr lang="de-DE" sz="1400" dirty="0">
              <a:solidFill>
                <a:schemeClr val="bg2"/>
              </a:solidFill>
            </a:endParaRPr>
          </a:p>
          <a:p>
            <a:pPr marL="449263" indent="-198438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2"/>
                </a:solidFill>
              </a:rPr>
              <a:t>Vorlesungen</a:t>
            </a:r>
          </a:p>
          <a:p>
            <a:pPr marL="449263" indent="-198438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2"/>
                </a:solidFill>
              </a:rPr>
              <a:t>Seminare</a:t>
            </a:r>
          </a:p>
          <a:p>
            <a:pPr marL="449263" indent="-198438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2"/>
                </a:solidFill>
              </a:rPr>
              <a:t>Selbststudium</a:t>
            </a:r>
          </a:p>
          <a:p>
            <a:endParaRPr lang="de-DE" dirty="0"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6" y="3657937"/>
            <a:ext cx="4320481" cy="287964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2" y="3678664"/>
            <a:ext cx="4236360" cy="282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9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2</a:t>
            </a:fld>
            <a:endParaRPr lang="de-DE" dirty="0"/>
          </a:p>
        </p:txBody>
      </p:sp>
      <p:graphicFrame>
        <p:nvGraphicFramePr>
          <p:cNvPr id="13" name="Inhaltsplatzhalt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7608370"/>
              </p:ext>
            </p:extLst>
          </p:nvPr>
        </p:nvGraphicFramePr>
        <p:xfrm>
          <a:off x="240131" y="734090"/>
          <a:ext cx="8640067" cy="5805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pieren 5"/>
          <p:cNvGrpSpPr/>
          <p:nvPr/>
        </p:nvGrpSpPr>
        <p:grpSpPr>
          <a:xfrm>
            <a:off x="1259632" y="5733256"/>
            <a:ext cx="6696744" cy="478973"/>
            <a:chOff x="0" y="4927159"/>
            <a:chExt cx="8640067" cy="478973"/>
          </a:xfrm>
          <a:noFill/>
        </p:grpSpPr>
        <p:sp>
          <p:nvSpPr>
            <p:cNvPr id="7" name="Rechteck 6"/>
            <p:cNvSpPr/>
            <p:nvPr/>
          </p:nvSpPr>
          <p:spPr>
            <a:xfrm>
              <a:off x="0" y="4927159"/>
              <a:ext cx="8640067" cy="478973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Textfeld 7"/>
            <p:cNvSpPr txBox="1"/>
            <p:nvPr/>
          </p:nvSpPr>
          <p:spPr>
            <a:xfrm>
              <a:off x="0" y="4927159"/>
              <a:ext cx="8640067" cy="4789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25400" rIns="14224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800" b="1" kern="1200" dirty="0" smtClean="0">
                  <a:solidFill>
                    <a:schemeClr val="bg1"/>
                  </a:solidFill>
                  <a:latin typeface="Arial" panose="020B0604020202020204"/>
                  <a:ea typeface="+mn-ea"/>
                  <a:cs typeface="+mn-cs"/>
                </a:rPr>
                <a:t>Dein Weg.</a:t>
              </a:r>
              <a:endParaRPr lang="de-DE" sz="2800" b="1" kern="12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36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nhaltsplatzhalter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764704"/>
            <a:ext cx="2880610" cy="4321931"/>
          </a:xfrm>
          <a:prstGeom prst="rect">
            <a:avLst/>
          </a:prstGeom>
          <a:solidFill>
            <a:srgbClr val="185191"/>
          </a:solidFill>
        </p:spPr>
      </p:pic>
      <p:pic>
        <p:nvPicPr>
          <p:cNvPr id="21" name="Inhaltsplatzhalter 20"/>
          <p:cNvPicPr>
            <a:picLocks noGrp="1" noChangeAspect="1"/>
          </p:cNvPicPr>
          <p:nvPr>
            <p:ph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63" y="772019"/>
            <a:ext cx="2881312" cy="4322984"/>
          </a:xfrm>
        </p:spPr>
      </p:pic>
      <p:pic>
        <p:nvPicPr>
          <p:cNvPr id="17" name="Inhaltsplatzhalter 16"/>
          <p:cNvPicPr>
            <a:picLocks noGrp="1" noChangeAspect="1"/>
          </p:cNvPicPr>
          <p:nvPr>
            <p:ph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22" y="2212179"/>
            <a:ext cx="2879725" cy="4320603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E86EE-D51B-4BED-B5CD-B52B8BABC030}" type="slidenum">
              <a:rPr kumimoji="0" lang="de-DE" sz="1000" b="1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7A1E2"/>
                </a:solidFill>
              </a:rPr>
              <a:t>Was muss ich wissen?</a:t>
            </a:r>
            <a:endParaRPr lang="de-DE" dirty="0"/>
          </a:p>
        </p:txBody>
      </p:sp>
      <p:sp>
        <p:nvSpPr>
          <p:cNvPr id="10" name="Inhaltsplatzhalter 8"/>
          <p:cNvSpPr>
            <a:spLocks noGrp="1"/>
          </p:cNvSpPr>
          <p:nvPr>
            <p:ph idx="22"/>
          </p:nvPr>
        </p:nvSpPr>
        <p:spPr>
          <a:xfrm>
            <a:off x="3131840" y="764704"/>
            <a:ext cx="2880320" cy="1451546"/>
          </a:xfrm>
          <a:solidFill>
            <a:srgbClr val="185191"/>
          </a:solidFill>
        </p:spPr>
        <p:txBody>
          <a:bodyPr/>
          <a:lstStyle/>
          <a:p>
            <a:pPr lvl="1"/>
            <a:endParaRPr lang="de-DE" sz="400" b="1" dirty="0" smtClean="0">
              <a:solidFill>
                <a:srgbClr val="07A1E2"/>
              </a:solidFill>
            </a:endParaRPr>
          </a:p>
          <a:p>
            <a:endParaRPr lang="de-DE" dirty="0"/>
          </a:p>
        </p:txBody>
      </p:sp>
      <p:sp>
        <p:nvSpPr>
          <p:cNvPr id="11" name="Inhaltsplatzhalter 8"/>
          <p:cNvSpPr>
            <a:spLocks noGrp="1"/>
          </p:cNvSpPr>
          <p:nvPr>
            <p:ph idx="22"/>
          </p:nvPr>
        </p:nvSpPr>
        <p:spPr>
          <a:xfrm>
            <a:off x="6012160" y="5089109"/>
            <a:ext cx="2880320" cy="1440160"/>
          </a:xfrm>
          <a:solidFill>
            <a:srgbClr val="185191"/>
          </a:solidFill>
        </p:spPr>
        <p:txBody>
          <a:bodyPr/>
          <a:lstStyle/>
          <a:p>
            <a:pPr lvl="1"/>
            <a:endParaRPr lang="de-DE" sz="400" b="1" dirty="0" smtClean="0">
              <a:solidFill>
                <a:srgbClr val="07A1E2"/>
              </a:solidFill>
            </a:endParaRPr>
          </a:p>
          <a:p>
            <a:endParaRPr lang="de-DE" dirty="0"/>
          </a:p>
        </p:txBody>
      </p:sp>
      <p:sp>
        <p:nvSpPr>
          <p:cNvPr id="15" name="Inhaltsplatzhalter 8"/>
          <p:cNvSpPr>
            <a:spLocks noGrp="1"/>
          </p:cNvSpPr>
          <p:nvPr>
            <p:ph idx="22"/>
          </p:nvPr>
        </p:nvSpPr>
        <p:spPr>
          <a:xfrm>
            <a:off x="252412" y="5086635"/>
            <a:ext cx="2879908" cy="1447709"/>
          </a:xfrm>
        </p:spPr>
        <p:txBody>
          <a:bodyPr/>
          <a:lstStyle/>
          <a:p>
            <a:pPr lvl="1"/>
            <a:endParaRPr lang="de-DE" sz="400" b="1" dirty="0" smtClean="0">
              <a:solidFill>
                <a:srgbClr val="07A1E2"/>
              </a:solidFill>
            </a:endParaRPr>
          </a:p>
          <a:p>
            <a:pPr lvl="1">
              <a:spcBef>
                <a:spcPts val="0"/>
              </a:spcBef>
            </a:pPr>
            <a:r>
              <a:rPr lang="de-DE" sz="2400" b="1" dirty="0" smtClean="0">
                <a:solidFill>
                  <a:srgbClr val="07A1E2"/>
                </a:solidFill>
              </a:rPr>
              <a:t>1. </a:t>
            </a:r>
            <a:r>
              <a:rPr lang="de-DE" b="1" dirty="0" smtClean="0">
                <a:solidFill>
                  <a:srgbClr val="07A1E2"/>
                </a:solidFill>
              </a:rPr>
              <a:t>Studienphase</a:t>
            </a:r>
            <a:endParaRPr lang="de-DE" b="1" dirty="0">
              <a:solidFill>
                <a:srgbClr val="07A1E2"/>
              </a:solidFill>
            </a:endParaRPr>
          </a:p>
          <a:p>
            <a:pPr marL="603450" lvl="2" indent="-171450">
              <a:buFont typeface="Wingdings" panose="05000000000000000000" pitchFamily="2" charset="2"/>
              <a:buChar char="§"/>
            </a:pPr>
            <a:r>
              <a:rPr lang="de-DE" dirty="0"/>
              <a:t>1. und 2. Semester Grundlagenfächer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580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nhaltsplatzhalter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764704"/>
            <a:ext cx="2880610" cy="4321931"/>
          </a:xfrm>
          <a:prstGeom prst="rect">
            <a:avLst/>
          </a:prstGeom>
          <a:solidFill>
            <a:srgbClr val="185191"/>
          </a:solidFill>
        </p:spPr>
      </p:pic>
      <p:pic>
        <p:nvPicPr>
          <p:cNvPr id="21" name="Inhaltsplatzhalter 20"/>
          <p:cNvPicPr>
            <a:picLocks noGrp="1" noChangeAspect="1"/>
          </p:cNvPicPr>
          <p:nvPr>
            <p:ph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63" y="772019"/>
            <a:ext cx="2881312" cy="4322984"/>
          </a:xfrm>
        </p:spPr>
      </p:pic>
      <p:pic>
        <p:nvPicPr>
          <p:cNvPr id="17" name="Inhaltsplatzhalter 16"/>
          <p:cNvPicPr>
            <a:picLocks noGrp="1" noChangeAspect="1"/>
          </p:cNvPicPr>
          <p:nvPr>
            <p:ph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22" y="2212179"/>
            <a:ext cx="2879725" cy="4320603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E86EE-D51B-4BED-B5CD-B52B8BABC030}" type="slidenum">
              <a:rPr kumimoji="0" lang="de-DE" sz="1000" b="1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Inhaltsplatzhalter 8"/>
          <p:cNvSpPr>
            <a:spLocks noGrp="1"/>
          </p:cNvSpPr>
          <p:nvPr>
            <p:ph idx="22"/>
          </p:nvPr>
        </p:nvSpPr>
        <p:spPr>
          <a:xfrm>
            <a:off x="252412" y="5086635"/>
            <a:ext cx="2879908" cy="1447710"/>
          </a:xfrm>
        </p:spPr>
        <p:txBody>
          <a:bodyPr/>
          <a:lstStyle/>
          <a:p>
            <a:pPr lvl="1"/>
            <a:endParaRPr lang="de-DE" sz="400" b="1" dirty="0" smtClean="0">
              <a:solidFill>
                <a:srgbClr val="07A1E2"/>
              </a:solidFill>
            </a:endParaRPr>
          </a:p>
          <a:p>
            <a:pPr lvl="1">
              <a:spcBef>
                <a:spcPts val="0"/>
              </a:spcBef>
            </a:pPr>
            <a:r>
              <a:rPr lang="de-DE" sz="2400" b="1" dirty="0" smtClean="0">
                <a:solidFill>
                  <a:srgbClr val="07A1E2"/>
                </a:solidFill>
              </a:rPr>
              <a:t>1. </a:t>
            </a:r>
            <a:r>
              <a:rPr lang="de-DE" b="1" dirty="0" smtClean="0">
                <a:solidFill>
                  <a:srgbClr val="07A1E2"/>
                </a:solidFill>
              </a:rPr>
              <a:t>Studienphase</a:t>
            </a:r>
            <a:endParaRPr lang="de-DE" b="1" dirty="0">
              <a:solidFill>
                <a:srgbClr val="07A1E2"/>
              </a:solidFill>
            </a:endParaRPr>
          </a:p>
          <a:p>
            <a:pPr marL="603450" lvl="2" indent="-171450">
              <a:buFont typeface="Wingdings" panose="05000000000000000000" pitchFamily="2" charset="2"/>
              <a:buChar char="§"/>
            </a:pPr>
            <a:r>
              <a:rPr lang="de-DE" dirty="0"/>
              <a:t>1. und 2. Semester Grundlagenfächer</a:t>
            </a:r>
          </a:p>
          <a:p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7A1E2"/>
                </a:solidFill>
              </a:rPr>
              <a:t>Was muss ich wissen?</a:t>
            </a:r>
            <a:endParaRPr lang="de-DE" dirty="0"/>
          </a:p>
        </p:txBody>
      </p:sp>
      <p:sp>
        <p:nvSpPr>
          <p:cNvPr id="10" name="Inhaltsplatzhalter 8"/>
          <p:cNvSpPr>
            <a:spLocks noGrp="1"/>
          </p:cNvSpPr>
          <p:nvPr>
            <p:ph idx="22"/>
          </p:nvPr>
        </p:nvSpPr>
        <p:spPr>
          <a:xfrm>
            <a:off x="3131840" y="764704"/>
            <a:ext cx="2880320" cy="1451546"/>
          </a:xfrm>
        </p:spPr>
        <p:txBody>
          <a:bodyPr/>
          <a:lstStyle/>
          <a:p>
            <a:pPr lvl="1"/>
            <a:endParaRPr lang="de-DE" sz="400" b="1" dirty="0" smtClean="0">
              <a:solidFill>
                <a:srgbClr val="07A1E2"/>
              </a:solidFill>
            </a:endParaRPr>
          </a:p>
          <a:p>
            <a:pPr lvl="1">
              <a:spcBef>
                <a:spcPts val="0"/>
              </a:spcBef>
            </a:pPr>
            <a:r>
              <a:rPr lang="de-DE" sz="2400" b="1" dirty="0" smtClean="0">
                <a:solidFill>
                  <a:srgbClr val="07A1E2"/>
                </a:solidFill>
              </a:rPr>
              <a:t>2. </a:t>
            </a:r>
            <a:r>
              <a:rPr lang="de-DE" b="1" dirty="0" smtClean="0">
                <a:solidFill>
                  <a:srgbClr val="07A1E2"/>
                </a:solidFill>
              </a:rPr>
              <a:t>Studienphase</a:t>
            </a:r>
            <a:endParaRPr lang="de-DE" b="1" dirty="0">
              <a:solidFill>
                <a:srgbClr val="07A1E2"/>
              </a:solidFill>
            </a:endParaRPr>
          </a:p>
          <a:p>
            <a:pPr marL="603450" lvl="2" indent="-171450">
              <a:buFont typeface="Wingdings" panose="05000000000000000000" pitchFamily="2" charset="2"/>
              <a:buChar char="§"/>
            </a:pPr>
            <a:r>
              <a:rPr lang="de-DE" dirty="0" smtClean="0"/>
              <a:t>Berufsqualifizierendes Basiswissen</a:t>
            </a:r>
          </a:p>
          <a:p>
            <a:pPr marL="603450" lvl="2" indent="-171450">
              <a:buFont typeface="Wingdings" panose="05000000000000000000" pitchFamily="2" charset="2"/>
              <a:buChar char="§"/>
            </a:pPr>
            <a:r>
              <a:rPr lang="de-DE" dirty="0"/>
              <a:t>Wahlpflichtfächer</a:t>
            </a:r>
          </a:p>
          <a:p>
            <a:pPr marL="603450" lvl="2" indent="-171450">
              <a:buFont typeface="Wingdings" panose="05000000000000000000" pitchFamily="2" charset="2"/>
              <a:buChar char="§"/>
            </a:pPr>
            <a:r>
              <a:rPr lang="de-DE" dirty="0"/>
              <a:t>Studienschwerpunkte</a:t>
            </a:r>
          </a:p>
          <a:p>
            <a:endParaRPr lang="de-DE" dirty="0"/>
          </a:p>
        </p:txBody>
      </p:sp>
      <p:sp>
        <p:nvSpPr>
          <p:cNvPr id="11" name="Inhaltsplatzhalter 8"/>
          <p:cNvSpPr>
            <a:spLocks noGrp="1"/>
          </p:cNvSpPr>
          <p:nvPr>
            <p:ph idx="22"/>
          </p:nvPr>
        </p:nvSpPr>
        <p:spPr>
          <a:xfrm>
            <a:off x="6012160" y="5089109"/>
            <a:ext cx="2880320" cy="1440160"/>
          </a:xfrm>
          <a:solidFill>
            <a:srgbClr val="185191"/>
          </a:solidFill>
        </p:spPr>
        <p:txBody>
          <a:bodyPr/>
          <a:lstStyle/>
          <a:p>
            <a:pPr lvl="1"/>
            <a:endParaRPr lang="de-DE" sz="400" b="1" dirty="0" smtClean="0">
              <a:solidFill>
                <a:srgbClr val="07A1E2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07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nhaltsplatzhalter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764704"/>
            <a:ext cx="2880610" cy="4321931"/>
          </a:xfrm>
          <a:prstGeom prst="rect">
            <a:avLst/>
          </a:prstGeom>
          <a:solidFill>
            <a:srgbClr val="185191"/>
          </a:solidFill>
        </p:spPr>
      </p:pic>
      <p:pic>
        <p:nvPicPr>
          <p:cNvPr id="21" name="Inhaltsplatzhalter 20"/>
          <p:cNvPicPr>
            <a:picLocks noGrp="1" noChangeAspect="1"/>
          </p:cNvPicPr>
          <p:nvPr>
            <p:ph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63" y="772019"/>
            <a:ext cx="2881312" cy="4322984"/>
          </a:xfrm>
        </p:spPr>
      </p:pic>
      <p:pic>
        <p:nvPicPr>
          <p:cNvPr id="17" name="Inhaltsplatzhalter 16"/>
          <p:cNvPicPr>
            <a:picLocks noGrp="1" noChangeAspect="1"/>
          </p:cNvPicPr>
          <p:nvPr>
            <p:ph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22" y="2212179"/>
            <a:ext cx="2879725" cy="4320603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E86EE-D51B-4BED-B5CD-B52B8BABC030}" type="slidenum">
              <a:rPr kumimoji="0" lang="de-DE" sz="1000" b="1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Inhaltsplatzhalter 8"/>
          <p:cNvSpPr>
            <a:spLocks noGrp="1"/>
          </p:cNvSpPr>
          <p:nvPr>
            <p:ph idx="22"/>
          </p:nvPr>
        </p:nvSpPr>
        <p:spPr>
          <a:xfrm>
            <a:off x="252412" y="5086635"/>
            <a:ext cx="2879908" cy="1447710"/>
          </a:xfrm>
        </p:spPr>
        <p:txBody>
          <a:bodyPr/>
          <a:lstStyle/>
          <a:p>
            <a:pPr lvl="1"/>
            <a:endParaRPr lang="de-DE" sz="400" b="1" dirty="0" smtClean="0">
              <a:solidFill>
                <a:srgbClr val="07A1E2"/>
              </a:solidFill>
            </a:endParaRPr>
          </a:p>
          <a:p>
            <a:pPr lvl="1">
              <a:spcBef>
                <a:spcPts val="0"/>
              </a:spcBef>
            </a:pPr>
            <a:r>
              <a:rPr lang="de-DE" sz="2400" b="1" dirty="0" smtClean="0">
                <a:solidFill>
                  <a:srgbClr val="07A1E2"/>
                </a:solidFill>
              </a:rPr>
              <a:t>1. </a:t>
            </a:r>
            <a:r>
              <a:rPr lang="de-DE" b="1" dirty="0" smtClean="0">
                <a:solidFill>
                  <a:srgbClr val="07A1E2"/>
                </a:solidFill>
              </a:rPr>
              <a:t>Studienphase</a:t>
            </a:r>
            <a:endParaRPr lang="de-DE" b="1" dirty="0">
              <a:solidFill>
                <a:srgbClr val="07A1E2"/>
              </a:solidFill>
            </a:endParaRPr>
          </a:p>
          <a:p>
            <a:pPr marL="603450" lvl="2" indent="-171450">
              <a:buFont typeface="Wingdings" panose="05000000000000000000" pitchFamily="2" charset="2"/>
              <a:buChar char="§"/>
            </a:pPr>
            <a:r>
              <a:rPr lang="de-DE" dirty="0"/>
              <a:t>1. und 2. Semester Grundlagenfächer</a:t>
            </a:r>
          </a:p>
          <a:p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7A1E2"/>
                </a:solidFill>
              </a:rPr>
              <a:t>Was muss ich wissen?</a:t>
            </a:r>
            <a:endParaRPr lang="de-DE" dirty="0"/>
          </a:p>
        </p:txBody>
      </p:sp>
      <p:sp>
        <p:nvSpPr>
          <p:cNvPr id="10" name="Inhaltsplatzhalter 8"/>
          <p:cNvSpPr>
            <a:spLocks noGrp="1"/>
          </p:cNvSpPr>
          <p:nvPr>
            <p:ph idx="22"/>
          </p:nvPr>
        </p:nvSpPr>
        <p:spPr>
          <a:xfrm>
            <a:off x="3131840" y="764704"/>
            <a:ext cx="2880320" cy="1451546"/>
          </a:xfrm>
        </p:spPr>
        <p:txBody>
          <a:bodyPr/>
          <a:lstStyle/>
          <a:p>
            <a:pPr lvl="1"/>
            <a:endParaRPr lang="de-DE" sz="400" b="1" dirty="0" smtClean="0">
              <a:solidFill>
                <a:srgbClr val="07A1E2"/>
              </a:solidFill>
            </a:endParaRPr>
          </a:p>
          <a:p>
            <a:pPr lvl="1">
              <a:spcBef>
                <a:spcPts val="0"/>
              </a:spcBef>
            </a:pPr>
            <a:r>
              <a:rPr lang="de-DE" sz="2400" b="1" dirty="0" smtClean="0">
                <a:solidFill>
                  <a:srgbClr val="07A1E2"/>
                </a:solidFill>
              </a:rPr>
              <a:t>2. </a:t>
            </a:r>
            <a:r>
              <a:rPr lang="de-DE" b="1" dirty="0" smtClean="0">
                <a:solidFill>
                  <a:srgbClr val="07A1E2"/>
                </a:solidFill>
              </a:rPr>
              <a:t>Studienphase</a:t>
            </a:r>
            <a:endParaRPr lang="de-DE" b="1" dirty="0">
              <a:solidFill>
                <a:srgbClr val="07A1E2"/>
              </a:solidFill>
            </a:endParaRPr>
          </a:p>
          <a:p>
            <a:pPr marL="603450" lvl="2" indent="-171450">
              <a:buFont typeface="Wingdings" panose="05000000000000000000" pitchFamily="2" charset="2"/>
              <a:buChar char="§"/>
            </a:pPr>
            <a:r>
              <a:rPr lang="de-DE" dirty="0" smtClean="0"/>
              <a:t>Berufsqualifizierendes Basiswissen</a:t>
            </a:r>
          </a:p>
          <a:p>
            <a:pPr marL="603450" lvl="2" indent="-171450">
              <a:buFont typeface="Wingdings" panose="05000000000000000000" pitchFamily="2" charset="2"/>
              <a:buChar char="§"/>
            </a:pPr>
            <a:r>
              <a:rPr lang="de-DE" dirty="0"/>
              <a:t>Wahlpflichtfächer</a:t>
            </a:r>
          </a:p>
          <a:p>
            <a:pPr marL="603450" lvl="2" indent="-171450">
              <a:buFont typeface="Wingdings" panose="05000000000000000000" pitchFamily="2" charset="2"/>
              <a:buChar char="§"/>
            </a:pPr>
            <a:r>
              <a:rPr lang="de-DE" dirty="0"/>
              <a:t>Studienschwerpunkte</a:t>
            </a:r>
          </a:p>
          <a:p>
            <a:endParaRPr lang="de-DE" dirty="0"/>
          </a:p>
        </p:txBody>
      </p:sp>
      <p:sp>
        <p:nvSpPr>
          <p:cNvPr id="11" name="Inhaltsplatzhalter 8"/>
          <p:cNvSpPr>
            <a:spLocks noGrp="1"/>
          </p:cNvSpPr>
          <p:nvPr>
            <p:ph idx="22"/>
          </p:nvPr>
        </p:nvSpPr>
        <p:spPr>
          <a:xfrm>
            <a:off x="6012160" y="5089109"/>
            <a:ext cx="2880320" cy="1440160"/>
          </a:xfrm>
        </p:spPr>
        <p:txBody>
          <a:bodyPr/>
          <a:lstStyle/>
          <a:p>
            <a:pPr lvl="1"/>
            <a:endParaRPr lang="de-DE" sz="400" b="1" dirty="0" smtClean="0">
              <a:solidFill>
                <a:srgbClr val="07A1E2"/>
              </a:solidFill>
            </a:endParaRPr>
          </a:p>
          <a:p>
            <a:pPr lvl="1">
              <a:spcBef>
                <a:spcPts val="0"/>
              </a:spcBef>
            </a:pPr>
            <a:r>
              <a:rPr lang="de-DE" sz="2400" b="1" dirty="0" smtClean="0">
                <a:solidFill>
                  <a:srgbClr val="07A1E2"/>
                </a:solidFill>
              </a:rPr>
              <a:t>3. </a:t>
            </a:r>
            <a:r>
              <a:rPr lang="de-DE" b="1" dirty="0" smtClean="0">
                <a:solidFill>
                  <a:srgbClr val="07A1E2"/>
                </a:solidFill>
              </a:rPr>
              <a:t>Studienphase</a:t>
            </a:r>
            <a:endParaRPr lang="de-DE" b="1" dirty="0">
              <a:solidFill>
                <a:srgbClr val="07A1E2"/>
              </a:solidFill>
            </a:endParaRPr>
          </a:p>
          <a:p>
            <a:pPr marL="603450" lvl="2" indent="-171450">
              <a:buFont typeface="Wingdings" panose="05000000000000000000" pitchFamily="2" charset="2"/>
              <a:buChar char="§"/>
            </a:pPr>
            <a:r>
              <a:rPr lang="de-DE" dirty="0" smtClean="0"/>
              <a:t>Praxis-, Projektphase oder Auslandssemester</a:t>
            </a:r>
          </a:p>
          <a:p>
            <a:pPr marL="603450" lvl="2" indent="-171450">
              <a:buFont typeface="Wingdings" panose="05000000000000000000" pitchFamily="2" charset="2"/>
              <a:buChar char="§"/>
            </a:pPr>
            <a:r>
              <a:rPr lang="de-DE" dirty="0" smtClean="0"/>
              <a:t>Bachelorarbeit</a:t>
            </a:r>
          </a:p>
          <a:p>
            <a:pPr marL="603450" lvl="2" indent="-171450">
              <a:buFont typeface="Wingdings" panose="05000000000000000000" pitchFamily="2" charset="2"/>
              <a:buChar char="§"/>
            </a:pPr>
            <a:r>
              <a:rPr lang="de-DE" dirty="0" smtClean="0"/>
              <a:t>Kolloquium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936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E86EE-D51B-4BED-B5CD-B52B8BABC030}" type="slidenum">
              <a:rPr kumimoji="0" lang="de-DE" sz="1000" b="1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pPr lvl="1"/>
            <a:endParaRPr lang="de-DE" dirty="0" smtClean="0"/>
          </a:p>
          <a:p>
            <a:r>
              <a:rPr lang="de-DE" sz="2000" b="0" i="0" dirty="0" smtClean="0">
                <a:latin typeface="+mj-lt"/>
              </a:rPr>
              <a:t>   </a:t>
            </a:r>
            <a:r>
              <a:rPr lang="de-DE" sz="2000" i="0" dirty="0" smtClean="0">
                <a:latin typeface="+mj-lt"/>
              </a:rPr>
              <a:t>Modulhandbücher</a:t>
            </a:r>
          </a:p>
          <a:p>
            <a:endParaRPr lang="de-DE" sz="600" b="0" i="0" dirty="0" smtClean="0">
              <a:latin typeface="+mj-lt"/>
            </a:endParaRPr>
          </a:p>
          <a:p>
            <a:pPr marL="717750" lvl="1" indent="-285750">
              <a:buFont typeface="Wingdings" panose="05000000000000000000" pitchFamily="2" charset="2"/>
              <a:buChar char="§"/>
            </a:pPr>
            <a:r>
              <a:rPr lang="de-DE" cap="none" dirty="0"/>
              <a:t>d</a:t>
            </a:r>
            <a:r>
              <a:rPr lang="de-DE" cap="none" dirty="0" smtClean="0"/>
              <a:t>etaillierte Studiengangübersicht</a:t>
            </a:r>
          </a:p>
          <a:p>
            <a:pPr lvl="1"/>
            <a:r>
              <a:rPr lang="de-DE" cap="none" dirty="0" smtClean="0"/>
              <a:t>     </a:t>
            </a:r>
            <a:r>
              <a:rPr lang="de-DE" cap="none" dirty="0" smtClean="0">
                <a:sym typeface="Symbol"/>
              </a:rPr>
              <a:t> Veranstaltungsform</a:t>
            </a:r>
          </a:p>
          <a:p>
            <a:pPr lvl="1"/>
            <a:r>
              <a:rPr lang="de-DE" cap="none" dirty="0">
                <a:sym typeface="Symbol"/>
              </a:rPr>
              <a:t> </a:t>
            </a:r>
            <a:r>
              <a:rPr lang="de-DE" cap="none" dirty="0" smtClean="0">
                <a:sym typeface="Symbol"/>
              </a:rPr>
              <a:t>     Inhalte &amp; Lernziele</a:t>
            </a:r>
          </a:p>
          <a:p>
            <a:pPr lvl="1"/>
            <a:r>
              <a:rPr lang="de-DE" cap="none" dirty="0" smtClean="0">
                <a:sym typeface="Symbol"/>
              </a:rPr>
              <a:t>      Prüfungsleistungen</a:t>
            </a:r>
          </a:p>
          <a:p>
            <a:pPr lvl="1"/>
            <a:r>
              <a:rPr lang="de-DE" cap="none" dirty="0" smtClean="0">
                <a:sym typeface="Symbol"/>
              </a:rPr>
              <a:t>      Literaturhinweise</a:t>
            </a:r>
            <a:endParaRPr lang="de-DE" cap="none" dirty="0" smtClean="0"/>
          </a:p>
        </p:txBody>
      </p:sp>
      <p:sp>
        <p:nvSpPr>
          <p:cNvPr id="6" name="Inhaltsplatzhalter 5"/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pPr lvl="1"/>
            <a:endParaRPr lang="de-DE" dirty="0" smtClean="0"/>
          </a:p>
          <a:p>
            <a:pPr lvl="1">
              <a:spcBef>
                <a:spcPts val="0"/>
              </a:spcBef>
            </a:pPr>
            <a:r>
              <a:rPr lang="de-DE" dirty="0" smtClean="0"/>
              <a:t>Mein Studium </a:t>
            </a:r>
          </a:p>
          <a:p>
            <a:pPr lvl="1">
              <a:spcBef>
                <a:spcPts val="0"/>
              </a:spcBef>
            </a:pPr>
            <a:endParaRPr lang="de-DE" sz="400" dirty="0" smtClean="0"/>
          </a:p>
          <a:p>
            <a:pPr lvl="1">
              <a:spcBef>
                <a:spcPts val="0"/>
              </a:spcBef>
            </a:pPr>
            <a:r>
              <a:rPr lang="de-DE" dirty="0" smtClean="0"/>
              <a:t>an der </a:t>
            </a:r>
          </a:p>
          <a:p>
            <a:pPr lvl="1">
              <a:spcBef>
                <a:spcPts val="0"/>
              </a:spcBef>
            </a:pPr>
            <a:endParaRPr lang="de-DE" sz="400" dirty="0" smtClean="0"/>
          </a:p>
          <a:p>
            <a:pPr lvl="1">
              <a:spcBef>
                <a:spcPts val="0"/>
              </a:spcBef>
            </a:pPr>
            <a:r>
              <a:rPr lang="de-DE" dirty="0" smtClean="0"/>
              <a:t>Hochschule </a:t>
            </a:r>
          </a:p>
          <a:p>
            <a:pPr lvl="1">
              <a:spcBef>
                <a:spcPts val="0"/>
              </a:spcBef>
            </a:pPr>
            <a:r>
              <a:rPr lang="de-DE" dirty="0" smtClean="0"/>
              <a:t>Niederrhein</a:t>
            </a:r>
          </a:p>
          <a:p>
            <a:pPr lvl="1"/>
            <a:endParaRPr lang="de-DE" dirty="0"/>
          </a:p>
          <a:p>
            <a:pPr marL="717750" lvl="1" indent="-285750">
              <a:buFont typeface="Wingdings" panose="05000000000000000000" pitchFamily="2" charset="2"/>
              <a:buChar char="ü"/>
            </a:pPr>
            <a:r>
              <a:rPr lang="de-DE" cap="none" dirty="0"/>
              <a:t>m</a:t>
            </a:r>
            <a:r>
              <a:rPr lang="de-DE" cap="none" dirty="0" smtClean="0"/>
              <a:t>it </a:t>
            </a:r>
            <a:r>
              <a:rPr lang="de-DE" cap="none" dirty="0" err="1" smtClean="0"/>
              <a:t>Fachabi</a:t>
            </a:r>
            <a:r>
              <a:rPr lang="de-DE" cap="none" dirty="0" smtClean="0"/>
              <a:t> </a:t>
            </a:r>
          </a:p>
          <a:p>
            <a:pPr marL="717750" lvl="1" indent="-285750">
              <a:buFont typeface="Wingdings" panose="05000000000000000000" pitchFamily="2" charset="2"/>
              <a:buChar char="ü"/>
            </a:pPr>
            <a:r>
              <a:rPr lang="de-DE" cap="none" dirty="0"/>
              <a:t>m</a:t>
            </a:r>
            <a:r>
              <a:rPr lang="de-DE" cap="none" dirty="0" smtClean="0"/>
              <a:t>it  Abi</a:t>
            </a:r>
          </a:p>
          <a:p>
            <a:endParaRPr lang="de-DE" dirty="0"/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52413" y="3666784"/>
            <a:ext cx="2879725" cy="2855006"/>
          </a:xfrm>
        </p:spPr>
      </p:pic>
      <p:sp>
        <p:nvSpPr>
          <p:cNvPr id="10" name="Inhaltsplatzhalter 9"/>
          <p:cNvSpPr>
            <a:spLocks noGrp="1"/>
          </p:cNvSpPr>
          <p:nvPr>
            <p:ph idx="24"/>
          </p:nvPr>
        </p:nvSpPr>
        <p:spPr/>
        <p:txBody>
          <a:bodyPr/>
          <a:lstStyle/>
          <a:p>
            <a:pPr lvl="1">
              <a:spcBef>
                <a:spcPts val="0"/>
              </a:spcBef>
            </a:pPr>
            <a:r>
              <a:rPr lang="de-DE" sz="2000" b="1" cap="none" dirty="0" smtClean="0"/>
              <a:t>Module</a:t>
            </a:r>
          </a:p>
          <a:p>
            <a:endParaRPr lang="de-DE" sz="600" b="0" i="0" dirty="0"/>
          </a:p>
          <a:p>
            <a:pPr marL="717750" lvl="1" indent="-285750">
              <a:buFont typeface="Wingdings" panose="05000000000000000000" pitchFamily="2" charset="2"/>
              <a:buChar char="§"/>
            </a:pPr>
            <a:r>
              <a:rPr lang="de-DE" cap="none" dirty="0" smtClean="0"/>
              <a:t>Studium ist aufgeteilt</a:t>
            </a:r>
          </a:p>
          <a:p>
            <a:pPr lvl="1"/>
            <a:r>
              <a:rPr lang="de-DE" cap="none" dirty="0" smtClean="0"/>
              <a:t>      in Module für diese</a:t>
            </a:r>
          </a:p>
          <a:p>
            <a:pPr lvl="1"/>
            <a:r>
              <a:rPr lang="de-DE" cap="none" dirty="0" smtClean="0"/>
              <a:t>      bekommt man</a:t>
            </a:r>
          </a:p>
          <a:p>
            <a:pPr lvl="1"/>
            <a:r>
              <a:rPr lang="de-DE" cap="none" dirty="0" smtClean="0"/>
              <a:t>      </a:t>
            </a:r>
            <a:r>
              <a:rPr lang="de-DE" cap="none" dirty="0" err="1" smtClean="0"/>
              <a:t>Credit</a:t>
            </a:r>
            <a:r>
              <a:rPr lang="de-DE" cap="none" dirty="0" smtClean="0"/>
              <a:t> Points</a:t>
            </a:r>
          </a:p>
          <a:p>
            <a:pPr marL="717750" lvl="1" indent="-285750">
              <a:buFont typeface="Wingdings" panose="05000000000000000000" pitchFamily="2" charset="2"/>
              <a:buChar char="§"/>
            </a:pPr>
            <a:r>
              <a:rPr lang="de-DE" cap="none" dirty="0"/>
              <a:t>v</a:t>
            </a:r>
            <a:r>
              <a:rPr lang="de-DE" cap="none" dirty="0" smtClean="0"/>
              <a:t>ersch. Veranstaltungs-</a:t>
            </a:r>
          </a:p>
          <a:p>
            <a:pPr lvl="1"/>
            <a:r>
              <a:rPr lang="de-DE" cap="none" dirty="0"/>
              <a:t> </a:t>
            </a:r>
            <a:r>
              <a:rPr lang="de-DE" cap="none" dirty="0" smtClean="0"/>
              <a:t>    </a:t>
            </a:r>
            <a:r>
              <a:rPr lang="de-DE" cap="none" dirty="0" err="1" smtClean="0"/>
              <a:t>formate</a:t>
            </a:r>
            <a:endParaRPr lang="de-DE" cap="none" dirty="0" smtClean="0"/>
          </a:p>
          <a:p>
            <a:pPr marL="717750" lvl="1" indent="-285750">
              <a:buFont typeface="Wingdings" panose="05000000000000000000" pitchFamily="2" charset="2"/>
              <a:buChar char="§"/>
            </a:pPr>
            <a:r>
              <a:rPr lang="de-DE" cap="none" dirty="0" smtClean="0"/>
              <a:t>Pflichtmodule</a:t>
            </a:r>
            <a:endParaRPr lang="de-DE" cap="none" dirty="0"/>
          </a:p>
          <a:p>
            <a:pPr marL="717750" lvl="1" indent="-285750">
              <a:buFont typeface="Wingdings" panose="05000000000000000000" pitchFamily="2" charset="2"/>
              <a:buChar char="§"/>
            </a:pPr>
            <a:r>
              <a:rPr lang="de-DE" cap="none" dirty="0"/>
              <a:t>Wahlpflichtmodule</a:t>
            </a:r>
          </a:p>
          <a:p>
            <a:pPr lvl="1"/>
            <a:endParaRPr lang="de-DE" cap="none" dirty="0" smtClean="0"/>
          </a:p>
          <a:p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7A1E2"/>
                </a:solidFill>
              </a:rPr>
              <a:t>Was muss ich wissen?</a:t>
            </a:r>
            <a:endParaRPr lang="de-DE" dirty="0"/>
          </a:p>
        </p:txBody>
      </p:sp>
      <p:pic>
        <p:nvPicPr>
          <p:cNvPr id="12" name="Grafik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9"/>
          <a:stretch/>
        </p:blipFill>
        <p:spPr>
          <a:xfrm>
            <a:off x="3093057" y="773704"/>
            <a:ext cx="5799461" cy="288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8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9" name="Titel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7A1E2"/>
                </a:solidFill>
              </a:rPr>
              <a:t>Was muss ich wissen?</a:t>
            </a:r>
            <a:endParaRPr lang="de-DE" dirty="0"/>
          </a:p>
        </p:txBody>
      </p:sp>
      <p:sp>
        <p:nvSpPr>
          <p:cNvPr id="8" name="Abgerundetes Rechteck 7"/>
          <p:cNvSpPr/>
          <p:nvPr/>
        </p:nvSpPr>
        <p:spPr bwMode="auto">
          <a:xfrm>
            <a:off x="4680012" y="1933669"/>
            <a:ext cx="2376264" cy="1728192"/>
          </a:xfrm>
          <a:prstGeom prst="roundRect">
            <a:avLst/>
          </a:prstGeom>
          <a:solidFill>
            <a:srgbClr val="18468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</a:t>
            </a:r>
          </a:p>
        </p:txBody>
      </p:sp>
      <p:sp>
        <p:nvSpPr>
          <p:cNvPr id="9" name="Abgerundetes Rechteck 8"/>
          <p:cNvSpPr/>
          <p:nvPr/>
        </p:nvSpPr>
        <p:spPr bwMode="auto">
          <a:xfrm>
            <a:off x="1979712" y="3931891"/>
            <a:ext cx="2376264" cy="1729357"/>
          </a:xfrm>
          <a:prstGeom prst="roundRect">
            <a:avLst/>
          </a:prstGeom>
          <a:solidFill>
            <a:srgbClr val="18468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Übung</a:t>
            </a: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1986699" y="1933669"/>
            <a:ext cx="2376264" cy="1728192"/>
          </a:xfrm>
          <a:prstGeom prst="roundRect">
            <a:avLst/>
          </a:prstGeom>
          <a:solidFill>
            <a:srgbClr val="18468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Vorlesung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2195736" y="2509733"/>
            <a:ext cx="1944216" cy="864096"/>
            <a:chOff x="1395264" y="1988840"/>
            <a:chExt cx="2456656" cy="1152128"/>
          </a:xfrm>
        </p:grpSpPr>
        <p:sp>
          <p:nvSpPr>
            <p:cNvPr id="3" name="Ellipse 2"/>
            <p:cNvSpPr/>
            <p:nvPr/>
          </p:nvSpPr>
          <p:spPr bwMode="auto">
            <a:xfrm>
              <a:off x="2461076" y="1988840"/>
              <a:ext cx="162516" cy="177250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13" name="Ellipse 12"/>
            <p:cNvSpPr/>
            <p:nvPr/>
          </p:nvSpPr>
          <p:spPr bwMode="auto">
            <a:xfrm>
              <a:off x="1404725" y="2431966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14" name="Ellipse 13"/>
            <p:cNvSpPr/>
            <p:nvPr/>
          </p:nvSpPr>
          <p:spPr bwMode="auto">
            <a:xfrm>
              <a:off x="1744855" y="2442285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15" name="Ellipse 14"/>
            <p:cNvSpPr/>
            <p:nvPr/>
          </p:nvSpPr>
          <p:spPr bwMode="auto">
            <a:xfrm>
              <a:off x="2054787" y="2442285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16" name="Ellipse 15"/>
            <p:cNvSpPr/>
            <p:nvPr/>
          </p:nvSpPr>
          <p:spPr bwMode="auto">
            <a:xfrm>
              <a:off x="2379819" y="2442285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 bwMode="auto">
            <a:xfrm>
              <a:off x="2704850" y="2442285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18" name="Ellipse 17"/>
            <p:cNvSpPr/>
            <p:nvPr/>
          </p:nvSpPr>
          <p:spPr bwMode="auto">
            <a:xfrm>
              <a:off x="3029881" y="2442285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19" name="Ellipse 18"/>
            <p:cNvSpPr/>
            <p:nvPr/>
          </p:nvSpPr>
          <p:spPr bwMode="auto">
            <a:xfrm>
              <a:off x="3354912" y="2448385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20" name="Ellipse 19"/>
            <p:cNvSpPr/>
            <p:nvPr/>
          </p:nvSpPr>
          <p:spPr bwMode="auto">
            <a:xfrm>
              <a:off x="3689404" y="2448385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21" name="Ellipse 20"/>
            <p:cNvSpPr/>
            <p:nvPr/>
          </p:nvSpPr>
          <p:spPr bwMode="auto">
            <a:xfrm>
              <a:off x="1395264" y="2681423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22" name="Ellipse 21"/>
            <p:cNvSpPr/>
            <p:nvPr/>
          </p:nvSpPr>
          <p:spPr bwMode="auto">
            <a:xfrm>
              <a:off x="1735394" y="2691742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23" name="Ellipse 22"/>
            <p:cNvSpPr/>
            <p:nvPr/>
          </p:nvSpPr>
          <p:spPr bwMode="auto">
            <a:xfrm>
              <a:off x="2045326" y="2691742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24" name="Ellipse 23"/>
            <p:cNvSpPr/>
            <p:nvPr/>
          </p:nvSpPr>
          <p:spPr bwMode="auto">
            <a:xfrm>
              <a:off x="2370358" y="2691742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25" name="Ellipse 24"/>
            <p:cNvSpPr/>
            <p:nvPr/>
          </p:nvSpPr>
          <p:spPr bwMode="auto">
            <a:xfrm>
              <a:off x="2695389" y="2691742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26" name="Ellipse 25"/>
            <p:cNvSpPr/>
            <p:nvPr/>
          </p:nvSpPr>
          <p:spPr bwMode="auto">
            <a:xfrm>
              <a:off x="3020420" y="2691742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27" name="Ellipse 26"/>
            <p:cNvSpPr/>
            <p:nvPr/>
          </p:nvSpPr>
          <p:spPr bwMode="auto">
            <a:xfrm>
              <a:off x="3345451" y="2697842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28" name="Ellipse 27"/>
            <p:cNvSpPr/>
            <p:nvPr/>
          </p:nvSpPr>
          <p:spPr bwMode="auto">
            <a:xfrm>
              <a:off x="3679943" y="2697842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29" name="Ellipse 28"/>
            <p:cNvSpPr/>
            <p:nvPr/>
          </p:nvSpPr>
          <p:spPr bwMode="auto">
            <a:xfrm>
              <a:off x="1395264" y="2947299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30" name="Ellipse 29"/>
            <p:cNvSpPr/>
            <p:nvPr/>
          </p:nvSpPr>
          <p:spPr bwMode="auto">
            <a:xfrm>
              <a:off x="1735394" y="2957618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31" name="Ellipse 30"/>
            <p:cNvSpPr/>
            <p:nvPr/>
          </p:nvSpPr>
          <p:spPr bwMode="auto">
            <a:xfrm>
              <a:off x="2045326" y="2957618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32" name="Ellipse 31"/>
            <p:cNvSpPr/>
            <p:nvPr/>
          </p:nvSpPr>
          <p:spPr bwMode="auto">
            <a:xfrm>
              <a:off x="2370358" y="2957618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33" name="Ellipse 32"/>
            <p:cNvSpPr/>
            <p:nvPr/>
          </p:nvSpPr>
          <p:spPr bwMode="auto">
            <a:xfrm>
              <a:off x="2695389" y="2957618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34" name="Ellipse 33"/>
            <p:cNvSpPr/>
            <p:nvPr/>
          </p:nvSpPr>
          <p:spPr bwMode="auto">
            <a:xfrm>
              <a:off x="3020420" y="2957618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35" name="Ellipse 34"/>
            <p:cNvSpPr/>
            <p:nvPr/>
          </p:nvSpPr>
          <p:spPr bwMode="auto">
            <a:xfrm>
              <a:off x="3345451" y="2963718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36" name="Ellipse 35"/>
            <p:cNvSpPr/>
            <p:nvPr/>
          </p:nvSpPr>
          <p:spPr bwMode="auto">
            <a:xfrm>
              <a:off x="3679943" y="2963718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2627784" y="4486552"/>
            <a:ext cx="928820" cy="939506"/>
            <a:chOff x="1979712" y="4624597"/>
            <a:chExt cx="1238426" cy="1252675"/>
          </a:xfrm>
        </p:grpSpPr>
        <p:sp>
          <p:nvSpPr>
            <p:cNvPr id="50" name="Ellipse 49"/>
            <p:cNvSpPr/>
            <p:nvPr/>
          </p:nvSpPr>
          <p:spPr bwMode="auto">
            <a:xfrm>
              <a:off x="2515946" y="4624597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FFFFFF"/>
                </a:solidFill>
              </a:endParaRPr>
            </a:p>
          </p:txBody>
        </p:sp>
        <p:sp>
          <p:nvSpPr>
            <p:cNvPr id="51" name="Ellipse 50"/>
            <p:cNvSpPr/>
            <p:nvPr/>
          </p:nvSpPr>
          <p:spPr bwMode="auto">
            <a:xfrm>
              <a:off x="1979712" y="5168072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52" name="Ellipse 51"/>
            <p:cNvSpPr/>
            <p:nvPr/>
          </p:nvSpPr>
          <p:spPr bwMode="auto">
            <a:xfrm>
              <a:off x="2150306" y="5522772"/>
              <a:ext cx="162516" cy="17725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00ACE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53" name="Ellipse 52"/>
            <p:cNvSpPr/>
            <p:nvPr/>
          </p:nvSpPr>
          <p:spPr bwMode="auto">
            <a:xfrm>
              <a:off x="2893106" y="5522772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54" name="Ellipse 53"/>
            <p:cNvSpPr/>
            <p:nvPr/>
          </p:nvSpPr>
          <p:spPr bwMode="auto">
            <a:xfrm>
              <a:off x="3055622" y="5162732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55" name="Ellipse 54"/>
            <p:cNvSpPr/>
            <p:nvPr/>
          </p:nvSpPr>
          <p:spPr bwMode="auto">
            <a:xfrm>
              <a:off x="2150018" y="4803865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56" name="Ellipse 55"/>
            <p:cNvSpPr/>
            <p:nvPr/>
          </p:nvSpPr>
          <p:spPr bwMode="auto">
            <a:xfrm>
              <a:off x="2891888" y="4797152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57" name="Ellipse 56"/>
            <p:cNvSpPr/>
            <p:nvPr/>
          </p:nvSpPr>
          <p:spPr bwMode="auto">
            <a:xfrm>
              <a:off x="2539364" y="5700022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5250028" y="2592819"/>
            <a:ext cx="1158176" cy="618992"/>
            <a:chOff x="5476038" y="2099622"/>
            <a:chExt cx="1544234" cy="825322"/>
          </a:xfrm>
        </p:grpSpPr>
        <p:sp>
          <p:nvSpPr>
            <p:cNvPr id="41" name="Ellipse 40"/>
            <p:cNvSpPr/>
            <p:nvPr/>
          </p:nvSpPr>
          <p:spPr bwMode="auto">
            <a:xfrm>
              <a:off x="6174788" y="2099622"/>
              <a:ext cx="162516" cy="177250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ACE6"/>
                </a:solidFill>
              </a:endParaRPr>
            </a:p>
          </p:txBody>
        </p:sp>
        <p:sp>
          <p:nvSpPr>
            <p:cNvPr id="43" name="Ellipse 42"/>
            <p:cNvSpPr/>
            <p:nvPr/>
          </p:nvSpPr>
          <p:spPr bwMode="auto">
            <a:xfrm>
              <a:off x="5476038" y="2473823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44" name="Ellipse 43"/>
            <p:cNvSpPr/>
            <p:nvPr/>
          </p:nvSpPr>
          <p:spPr bwMode="auto">
            <a:xfrm>
              <a:off x="6174788" y="2480089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47" name="Ellipse 46"/>
            <p:cNvSpPr/>
            <p:nvPr/>
          </p:nvSpPr>
          <p:spPr bwMode="auto">
            <a:xfrm>
              <a:off x="5808860" y="2473823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48" name="Ellipse 47"/>
            <p:cNvSpPr/>
            <p:nvPr/>
          </p:nvSpPr>
          <p:spPr bwMode="auto">
            <a:xfrm>
              <a:off x="6524538" y="2482471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49" name="Ellipse 48"/>
            <p:cNvSpPr/>
            <p:nvPr/>
          </p:nvSpPr>
          <p:spPr bwMode="auto">
            <a:xfrm>
              <a:off x="6857756" y="2477708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60" name="Ellipse 59"/>
            <p:cNvSpPr/>
            <p:nvPr/>
          </p:nvSpPr>
          <p:spPr bwMode="auto">
            <a:xfrm>
              <a:off x="5646344" y="2739046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61" name="Ellipse 60"/>
            <p:cNvSpPr/>
            <p:nvPr/>
          </p:nvSpPr>
          <p:spPr bwMode="auto">
            <a:xfrm>
              <a:off x="6345094" y="2745312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62" name="Ellipse 61"/>
            <p:cNvSpPr/>
            <p:nvPr/>
          </p:nvSpPr>
          <p:spPr bwMode="auto">
            <a:xfrm>
              <a:off x="5979166" y="2739046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  <p:sp>
          <p:nvSpPr>
            <p:cNvPr id="63" name="Ellipse 62"/>
            <p:cNvSpPr/>
            <p:nvPr/>
          </p:nvSpPr>
          <p:spPr bwMode="auto">
            <a:xfrm>
              <a:off x="6694844" y="2747694"/>
              <a:ext cx="162516" cy="1772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4680012" y="3942160"/>
            <a:ext cx="2376264" cy="1719088"/>
            <a:chOff x="4716016" y="3874739"/>
            <a:chExt cx="3168352" cy="2292117"/>
          </a:xfrm>
        </p:grpSpPr>
        <p:sp>
          <p:nvSpPr>
            <p:cNvPr id="10" name="Abgerundetes Rechteck 9"/>
            <p:cNvSpPr/>
            <p:nvPr/>
          </p:nvSpPr>
          <p:spPr bwMode="auto">
            <a:xfrm>
              <a:off x="4716016" y="3874739"/>
              <a:ext cx="3168352" cy="2292117"/>
            </a:xfrm>
            <a:prstGeom prst="roundRect">
              <a:avLst/>
            </a:prstGeom>
            <a:solidFill>
              <a:srgbClr val="18468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Praktikum</a:t>
              </a:r>
            </a:p>
          </p:txBody>
        </p:sp>
        <p:grpSp>
          <p:nvGrpSpPr>
            <p:cNvPr id="5" name="Gruppieren 4"/>
            <p:cNvGrpSpPr/>
            <p:nvPr/>
          </p:nvGrpSpPr>
          <p:grpSpPr>
            <a:xfrm>
              <a:off x="5004000" y="4568999"/>
              <a:ext cx="2623092" cy="1278147"/>
              <a:chOff x="5004000" y="4568999"/>
              <a:chExt cx="2623092" cy="1278147"/>
            </a:xfrm>
          </p:grpSpPr>
          <p:pic>
            <p:nvPicPr>
              <p:cNvPr id="35533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004000" y="4568999"/>
                <a:ext cx="2623092" cy="100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" name="Ellipse 73"/>
              <p:cNvSpPr/>
              <p:nvPr/>
            </p:nvSpPr>
            <p:spPr bwMode="auto">
              <a:xfrm>
                <a:off x="5561612" y="5661248"/>
                <a:ext cx="162516" cy="17725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Ellipse 76"/>
              <p:cNvSpPr/>
              <p:nvPr/>
            </p:nvSpPr>
            <p:spPr bwMode="auto">
              <a:xfrm>
                <a:off x="6929764" y="5669896"/>
                <a:ext cx="162516" cy="17725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i="1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1" name="Titel 2"/>
          <p:cNvSpPr txBox="1">
            <a:spLocks/>
          </p:cNvSpPr>
          <p:nvPr/>
        </p:nvSpPr>
        <p:spPr>
          <a:xfrm>
            <a:off x="410974" y="1142746"/>
            <a:ext cx="8265482" cy="2700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1600" b="0" i="0" u="none" strike="noStrike" kern="1200" baseline="0">
                <a:solidFill>
                  <a:srgbClr val="18519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DE" sz="2000" dirty="0" smtClean="0">
                <a:solidFill>
                  <a:srgbClr val="FFFFFF"/>
                </a:solidFill>
              </a:rPr>
              <a:t>VERANSTALTUNGSFORMATE (PRÜFUNGSRELEVANT)</a:t>
            </a:r>
            <a:endParaRPr lang="de-DE" sz="2000" dirty="0">
              <a:solidFill>
                <a:srgbClr val="07A1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nhaltsplatzhalter 2"/>
          <p:cNvSpPr>
            <a:spLocks noGrp="1"/>
          </p:cNvSpPr>
          <p:nvPr>
            <p:ph idx="18"/>
          </p:nvPr>
        </p:nvSpPr>
        <p:spPr>
          <a:prstGeom prst="rect">
            <a:avLst/>
          </a:prstGeom>
        </p:spPr>
        <p:txBody>
          <a:bodyPr lIns="1440000" rIns="576000" bIns="828000" anchor="b"/>
          <a:lstStyle/>
          <a:p>
            <a:pPr>
              <a:buFont typeface="Wingdings" panose="05000000000000000000" pitchFamily="2" charset="2"/>
              <a:buChar char="§"/>
            </a:pPr>
            <a:r>
              <a:rPr lang="de-DE" sz="2000" b="0" i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Erfahrene Studierende als Leitung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000" b="0" i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Freiwillig</a:t>
            </a:r>
            <a:endParaRPr lang="de-DE" sz="2000" b="0" i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000" dirty="0">
              <a:solidFill>
                <a:srgbClr val="FFFFFF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7A1E2"/>
                </a:solidFill>
              </a:rPr>
              <a:t>Was muss ich wissen?</a:t>
            </a:r>
            <a:endParaRPr lang="de-DE" dirty="0"/>
          </a:p>
        </p:txBody>
      </p:sp>
      <p:sp>
        <p:nvSpPr>
          <p:cNvPr id="8" name="Abgerundetes Rechteck 7"/>
          <p:cNvSpPr/>
          <p:nvPr/>
        </p:nvSpPr>
        <p:spPr bwMode="auto">
          <a:xfrm>
            <a:off x="1923584" y="2024261"/>
            <a:ext cx="2376264" cy="1728192"/>
          </a:xfrm>
          <a:prstGeom prst="roundRect">
            <a:avLst/>
          </a:prstGeom>
          <a:solidFill>
            <a:srgbClr val="18468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Tutorium</a:t>
            </a:r>
          </a:p>
        </p:txBody>
      </p:sp>
      <p:sp>
        <p:nvSpPr>
          <p:cNvPr id="9" name="Abgerundetes Rechteck 8"/>
          <p:cNvSpPr/>
          <p:nvPr/>
        </p:nvSpPr>
        <p:spPr bwMode="auto">
          <a:xfrm>
            <a:off x="4894745" y="2024262"/>
            <a:ext cx="2376264" cy="1729357"/>
          </a:xfrm>
          <a:prstGeom prst="roundRect">
            <a:avLst/>
          </a:prstGeom>
          <a:solidFill>
            <a:srgbClr val="18468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Repetitorium</a:t>
            </a:r>
          </a:p>
        </p:txBody>
      </p:sp>
      <p:grpSp>
        <p:nvGrpSpPr>
          <p:cNvPr id="71" name="Gruppieren 70"/>
          <p:cNvGrpSpPr/>
          <p:nvPr/>
        </p:nvGrpSpPr>
        <p:grpSpPr>
          <a:xfrm>
            <a:off x="2549728" y="2618910"/>
            <a:ext cx="1158176" cy="702078"/>
            <a:chOff x="1763688" y="2996952"/>
            <a:chExt cx="1544234" cy="936104"/>
          </a:xfrm>
        </p:grpSpPr>
        <p:grpSp>
          <p:nvGrpSpPr>
            <p:cNvPr id="66" name="Gruppieren 65"/>
            <p:cNvGrpSpPr/>
            <p:nvPr/>
          </p:nvGrpSpPr>
          <p:grpSpPr>
            <a:xfrm>
              <a:off x="1763688" y="2996952"/>
              <a:ext cx="1544234" cy="936104"/>
              <a:chOff x="5415508" y="1814698"/>
              <a:chExt cx="1544234" cy="936104"/>
            </a:xfrm>
          </p:grpSpPr>
          <p:sp>
            <p:nvSpPr>
              <p:cNvPr id="41" name="Ellipse 40"/>
              <p:cNvSpPr/>
              <p:nvPr/>
            </p:nvSpPr>
            <p:spPr bwMode="auto">
              <a:xfrm>
                <a:off x="6028040" y="1814698"/>
                <a:ext cx="251564" cy="249258"/>
              </a:xfrm>
              <a:prstGeom prst="ellipse">
                <a:avLst/>
              </a:prstGeom>
              <a:solidFill>
                <a:srgbClr val="07A1E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i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Ellipse 42"/>
              <p:cNvSpPr/>
              <p:nvPr/>
            </p:nvSpPr>
            <p:spPr bwMode="auto">
              <a:xfrm>
                <a:off x="5415508" y="2299681"/>
                <a:ext cx="162516" cy="17725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Ellipse 43"/>
              <p:cNvSpPr/>
              <p:nvPr/>
            </p:nvSpPr>
            <p:spPr bwMode="auto">
              <a:xfrm>
                <a:off x="6114258" y="2305947"/>
                <a:ext cx="162516" cy="17725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Ellipse 46"/>
              <p:cNvSpPr/>
              <p:nvPr/>
            </p:nvSpPr>
            <p:spPr bwMode="auto">
              <a:xfrm>
                <a:off x="5748330" y="2299681"/>
                <a:ext cx="162516" cy="17725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Ellipse 47"/>
              <p:cNvSpPr/>
              <p:nvPr/>
            </p:nvSpPr>
            <p:spPr bwMode="auto">
              <a:xfrm>
                <a:off x="6464008" y="2308329"/>
                <a:ext cx="162516" cy="17725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Ellipse 48"/>
              <p:cNvSpPr/>
              <p:nvPr/>
            </p:nvSpPr>
            <p:spPr bwMode="auto">
              <a:xfrm>
                <a:off x="6797226" y="2303566"/>
                <a:ext cx="162516" cy="17725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Ellipse 59"/>
              <p:cNvSpPr/>
              <p:nvPr/>
            </p:nvSpPr>
            <p:spPr bwMode="auto">
              <a:xfrm>
                <a:off x="5585814" y="2564904"/>
                <a:ext cx="162516" cy="17725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Ellipse 60"/>
              <p:cNvSpPr/>
              <p:nvPr/>
            </p:nvSpPr>
            <p:spPr bwMode="auto">
              <a:xfrm>
                <a:off x="6284564" y="2571170"/>
                <a:ext cx="162516" cy="17725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Ellipse 61"/>
              <p:cNvSpPr/>
              <p:nvPr/>
            </p:nvSpPr>
            <p:spPr bwMode="auto">
              <a:xfrm>
                <a:off x="5918636" y="2564904"/>
                <a:ext cx="162516" cy="17725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Ellipse 62"/>
              <p:cNvSpPr/>
              <p:nvPr/>
            </p:nvSpPr>
            <p:spPr bwMode="auto">
              <a:xfrm>
                <a:off x="6634314" y="2573552"/>
                <a:ext cx="162516" cy="17725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i="1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68" name="Gerade Verbindung mit Pfeil 67"/>
            <p:cNvCxnSpPr/>
            <p:nvPr/>
          </p:nvCxnSpPr>
          <p:spPr bwMode="auto">
            <a:xfrm>
              <a:off x="1844946" y="3157585"/>
              <a:ext cx="421870" cy="277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" name="Gruppieren 69"/>
          <p:cNvGrpSpPr/>
          <p:nvPr/>
        </p:nvGrpSpPr>
        <p:grpSpPr>
          <a:xfrm>
            <a:off x="5443729" y="2510898"/>
            <a:ext cx="924344" cy="781010"/>
            <a:chOff x="5734306" y="2996952"/>
            <a:chExt cx="1232458" cy="1041346"/>
          </a:xfrm>
        </p:grpSpPr>
        <p:grpSp>
          <p:nvGrpSpPr>
            <p:cNvPr id="59" name="Gruppieren 58"/>
            <p:cNvGrpSpPr/>
            <p:nvPr/>
          </p:nvGrpSpPr>
          <p:grpSpPr>
            <a:xfrm>
              <a:off x="5993660" y="3251750"/>
              <a:ext cx="973104" cy="786548"/>
              <a:chOff x="2004361" y="4804617"/>
              <a:chExt cx="973104" cy="786548"/>
            </a:xfrm>
          </p:grpSpPr>
          <p:sp>
            <p:nvSpPr>
              <p:cNvPr id="50" name="Ellipse 49"/>
              <p:cNvSpPr/>
              <p:nvPr/>
            </p:nvSpPr>
            <p:spPr bwMode="auto">
              <a:xfrm>
                <a:off x="2598925" y="4804617"/>
                <a:ext cx="162516" cy="17725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i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Ellipse 50"/>
              <p:cNvSpPr/>
              <p:nvPr/>
            </p:nvSpPr>
            <p:spPr bwMode="auto">
              <a:xfrm>
                <a:off x="2004361" y="5125883"/>
                <a:ext cx="162516" cy="17725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Ellipse 51"/>
              <p:cNvSpPr/>
              <p:nvPr/>
            </p:nvSpPr>
            <p:spPr bwMode="auto">
              <a:xfrm>
                <a:off x="2238885" y="5413915"/>
                <a:ext cx="162516" cy="17725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Ellipse 52"/>
              <p:cNvSpPr/>
              <p:nvPr/>
            </p:nvSpPr>
            <p:spPr bwMode="auto">
              <a:xfrm>
                <a:off x="2598925" y="5413915"/>
                <a:ext cx="162516" cy="17725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Ellipse 53"/>
              <p:cNvSpPr/>
              <p:nvPr/>
            </p:nvSpPr>
            <p:spPr bwMode="auto">
              <a:xfrm>
                <a:off x="2814949" y="5092649"/>
                <a:ext cx="162516" cy="17725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i="1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81" name="Gerade Verbindung mit Pfeil 80"/>
            <p:cNvCxnSpPr/>
            <p:nvPr/>
          </p:nvCxnSpPr>
          <p:spPr bwMode="auto">
            <a:xfrm>
              <a:off x="5734306" y="2996952"/>
              <a:ext cx="421870" cy="19601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3" name="Ellipse 82"/>
            <p:cNvSpPr/>
            <p:nvPr/>
          </p:nvSpPr>
          <p:spPr bwMode="auto">
            <a:xfrm>
              <a:off x="6192644" y="3208281"/>
              <a:ext cx="251564" cy="249258"/>
            </a:xfrm>
            <a:prstGeom prst="ellipse">
              <a:avLst/>
            </a:prstGeom>
            <a:solidFill>
              <a:srgbClr val="07A1E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i="1">
                <a:solidFill>
                  <a:srgbClr val="FFFFFF"/>
                </a:solidFill>
              </a:endParaRPr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410778" y="1131855"/>
            <a:ext cx="8265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VERANSTALTUNGSFORMATE (ALS HILFESTELLUNGEN)</a:t>
            </a:r>
            <a:endParaRPr lang="de-DE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7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2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7A1E2"/>
                </a:solidFill>
              </a:rPr>
              <a:t>Was muss ich wissen?</a:t>
            </a:r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-1" y="773113"/>
            <a:ext cx="5838357" cy="5761037"/>
          </a:xfrm>
          <a:prstGeom prst="rect">
            <a:avLst/>
          </a:prstGeom>
          <a:solidFill>
            <a:srgbClr val="185191"/>
          </a:solidFill>
        </p:spPr>
        <p:txBody>
          <a:bodyPr lIns="792000" anchor="ctr" anchorCtr="0"/>
          <a:lstStyle/>
          <a:p>
            <a:pPr marL="0" indent="0" algn="l">
              <a:buNone/>
            </a:pPr>
            <a:r>
              <a:rPr lang="de-DE" sz="2000" b="1" dirty="0" smtClean="0">
                <a:solidFill>
                  <a:srgbClr val="FFFFFF"/>
                </a:solidFill>
              </a:rPr>
              <a:t>MÖGLICHE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de-DE" sz="2000" b="1" dirty="0" smtClean="0">
                <a:solidFill>
                  <a:srgbClr val="FFFFFF"/>
                </a:solidFill>
              </a:rPr>
              <a:t>PRÜFUNGSLEISTUNGEN</a:t>
            </a:r>
          </a:p>
          <a:p>
            <a:pPr algn="l"/>
            <a:endParaRPr lang="de-DE" sz="1800" dirty="0" smtClean="0">
              <a:solidFill>
                <a:srgbClr val="FFFFFF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FFFFFF"/>
                </a:solidFill>
              </a:rPr>
              <a:t>Studien-, Projekt- oder </a:t>
            </a:r>
            <a:r>
              <a:rPr lang="de-DE" sz="1600" dirty="0" smtClean="0">
                <a:solidFill>
                  <a:srgbClr val="FFFFFF"/>
                </a:solidFill>
              </a:rPr>
              <a:t>Hausarbeiten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err="1" smtClean="0">
                <a:solidFill>
                  <a:srgbClr val="FFFFFF"/>
                </a:solidFill>
              </a:rPr>
              <a:t>Multiplechoiceprüfungen</a:t>
            </a:r>
            <a:endParaRPr lang="de-DE" sz="1600" dirty="0" smtClean="0">
              <a:solidFill>
                <a:srgbClr val="FFFFFF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>
                <a:solidFill>
                  <a:srgbClr val="FFFFFF"/>
                </a:solidFill>
              </a:rPr>
              <a:t>Klausuren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>
                <a:solidFill>
                  <a:srgbClr val="FFFFFF"/>
                </a:solidFill>
              </a:rPr>
              <a:t>Mündliche Prüfungen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>
                <a:solidFill>
                  <a:srgbClr val="FFFFFF"/>
                </a:solidFill>
              </a:rPr>
              <a:t>Testate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>
                <a:solidFill>
                  <a:srgbClr val="FFFFFF"/>
                </a:solidFill>
              </a:rPr>
              <a:t>Praktika</a:t>
            </a:r>
            <a:endParaRPr lang="de-DE" sz="1600" dirty="0">
              <a:solidFill>
                <a:srgbClr val="FFFFFF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3319" t="146" r="1377" b="-146"/>
          <a:stretch/>
        </p:blipFill>
        <p:spPr>
          <a:xfrm>
            <a:off x="5940152" y="773113"/>
            <a:ext cx="2922541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1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4. </a:t>
            </a:r>
            <a:endParaRPr lang="de-DE" dirty="0" smtClean="0"/>
          </a:p>
          <a:p>
            <a:r>
              <a:rPr lang="de-DE" b="0" dirty="0" smtClean="0"/>
              <a:t>Wie </a:t>
            </a:r>
            <a:r>
              <a:rPr lang="de-DE" b="0" dirty="0"/>
              <a:t>sieht mein </a:t>
            </a:r>
            <a:r>
              <a:rPr lang="de-DE" b="0" dirty="0" smtClean="0"/>
              <a:t>Alltag als Studierende/r aus?</a:t>
            </a:r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833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8"/>
          </p:nvPr>
        </p:nvSpPr>
        <p:spPr>
          <a:xfrm>
            <a:off x="6012160" y="3654025"/>
            <a:ext cx="2880320" cy="2880320"/>
          </a:xfrm>
          <a:solidFill>
            <a:srgbClr val="07A1E2"/>
          </a:solidFill>
        </p:spPr>
        <p:txBody>
          <a:bodyPr/>
          <a:lstStyle/>
          <a:p>
            <a:pPr marL="432000"/>
            <a:endParaRPr lang="de-DE" sz="600" dirty="0"/>
          </a:p>
          <a:p>
            <a:pPr marL="1073150" lvl="2" indent="-628650">
              <a:lnSpc>
                <a:spcPts val="1400"/>
              </a:lnSpc>
            </a:pPr>
            <a:r>
              <a:rPr lang="de-DE" sz="800" dirty="0"/>
              <a:t>	</a:t>
            </a:r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2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4"/>
          <a:stretch/>
        </p:blipFill>
        <p:spPr>
          <a:xfrm>
            <a:off x="3124863" y="771277"/>
            <a:ext cx="5767617" cy="2886323"/>
          </a:xfrm>
        </p:spPr>
      </p:pic>
      <p:pic>
        <p:nvPicPr>
          <p:cNvPr id="11" name="Inhaltsplatzhalter 10"/>
          <p:cNvPicPr>
            <a:picLocks noGrp="1" noChangeAspect="1"/>
          </p:cNvPicPr>
          <p:nvPr>
            <p:ph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52414" y="3653386"/>
            <a:ext cx="5757762" cy="2880960"/>
          </a:xfrm>
        </p:spPr>
      </p:pic>
      <p:sp>
        <p:nvSpPr>
          <p:cNvPr id="9" name="Inhaltsplatzhalter 8"/>
          <p:cNvSpPr>
            <a:spLocks noGrp="1"/>
          </p:cNvSpPr>
          <p:nvPr>
            <p:ph idx="24"/>
          </p:nvPr>
        </p:nvSpPr>
        <p:spPr>
          <a:xfrm>
            <a:off x="252002" y="774000"/>
            <a:ext cx="4031966" cy="2880320"/>
          </a:xfrm>
        </p:spPr>
        <p:txBody>
          <a:bodyPr anchor="ctr" anchorCtr="0"/>
          <a:lstStyle/>
          <a:p>
            <a:pPr marL="432000"/>
            <a:r>
              <a:rPr lang="de-DE" sz="2400" i="0" dirty="0">
                <a:latin typeface="+mj-lt"/>
              </a:rPr>
              <a:t>STUDIEN-BOTSCHAFTER:INNEN BERICHTEN</a:t>
            </a:r>
          </a:p>
          <a:p>
            <a:pPr marL="432000"/>
            <a:endParaRPr lang="de-DE" sz="2400" i="0" dirty="0">
              <a:latin typeface="+mj-lt"/>
            </a:endParaRPr>
          </a:p>
        </p:txBody>
      </p:sp>
      <p:sp>
        <p:nvSpPr>
          <p:cNvPr id="12" name="Titel 5"/>
          <p:cNvSpPr txBox="1">
            <a:spLocks/>
          </p:cNvSpPr>
          <p:nvPr/>
        </p:nvSpPr>
        <p:spPr>
          <a:xfrm>
            <a:off x="161510" y="278650"/>
            <a:ext cx="5814102" cy="2700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1600" b="0" i="0" u="none" strike="noStrike" kern="1200" baseline="0">
                <a:solidFill>
                  <a:srgbClr val="18519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b="1" dirty="0" smtClean="0">
                <a:solidFill>
                  <a:srgbClr val="07A1E2"/>
                </a:solidFill>
              </a:rPr>
              <a:t>Wie sieht mein Alltag aus?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976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 anchor="t" anchorCtr="0"/>
          <a:lstStyle/>
          <a:p>
            <a:fld id="{00AE86EE-D51B-4BED-B5CD-B52B8BABC030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8"/>
          </p:nvPr>
        </p:nvSpPr>
        <p:spPr/>
        <p:txBody>
          <a:bodyPr anchor="t" anchorCtr="0"/>
          <a:lstStyle/>
          <a:p>
            <a:endParaRPr lang="de-DE" sz="2000" i="0" dirty="0" smtClean="0">
              <a:latin typeface="+mn-lt"/>
            </a:endParaRPr>
          </a:p>
          <a:p>
            <a:r>
              <a:rPr lang="de-DE" sz="2000" i="0" dirty="0" smtClean="0">
                <a:latin typeface="+mn-lt"/>
              </a:rPr>
              <a:t>So sieht mein Alltag aus…</a:t>
            </a:r>
          </a:p>
          <a:p>
            <a:endParaRPr lang="de-DE" i="0" dirty="0" smtClean="0">
              <a:latin typeface="+mn-lt"/>
            </a:endParaRPr>
          </a:p>
          <a:p>
            <a:pPr defTabSz="534988"/>
            <a:r>
              <a:rPr lang="de-DE" sz="1600" b="0" i="0" dirty="0" smtClean="0">
                <a:latin typeface="+mn-lt"/>
              </a:rPr>
              <a:t>… 	klare Strukturen?</a:t>
            </a:r>
          </a:p>
          <a:p>
            <a:pPr defTabSz="534988"/>
            <a:r>
              <a:rPr lang="de-DE" sz="1600" b="0" i="0" dirty="0" smtClean="0">
                <a:latin typeface="+mn-lt"/>
              </a:rPr>
              <a:t>… 	oder doch alles ein 	Durcheinander?</a:t>
            </a:r>
            <a:endParaRPr lang="de-DE" sz="1600" b="0" i="0" dirty="0">
              <a:latin typeface="+mn-lt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23"/>
          </p:nvPr>
        </p:nvSpPr>
        <p:spPr/>
        <p:txBody>
          <a:bodyPr anchor="t" anchorCtr="0"/>
          <a:lstStyle/>
          <a:p>
            <a:r>
              <a:rPr lang="de-DE" sz="2000" i="0" dirty="0" smtClean="0">
                <a:latin typeface="+mn-lt"/>
              </a:rPr>
              <a:t>Meine ersten Erfahrungen im Studium…</a:t>
            </a:r>
          </a:p>
          <a:p>
            <a:endParaRPr lang="de-DE" b="0" i="0" dirty="0"/>
          </a:p>
          <a:p>
            <a:pPr defTabSz="534988"/>
            <a:r>
              <a:rPr lang="de-DE" sz="1600" b="0" i="0" dirty="0" smtClean="0">
                <a:latin typeface="+mn-lt"/>
              </a:rPr>
              <a:t>… 	Aufregung?</a:t>
            </a:r>
          </a:p>
          <a:p>
            <a:pPr defTabSz="534988"/>
            <a:r>
              <a:rPr lang="de-DE" sz="1600" b="0" i="0" dirty="0" smtClean="0">
                <a:latin typeface="+mn-lt"/>
              </a:rPr>
              <a:t>… 	oder viel Lärm um 	Nichts?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20"/>
          </p:nvPr>
        </p:nvSpPr>
        <p:spPr>
          <a:solidFill>
            <a:srgbClr val="07A1E2"/>
          </a:solidFill>
        </p:spPr>
        <p:txBody>
          <a:bodyPr anchor="t" anchorCtr="0"/>
          <a:lstStyle/>
          <a:p>
            <a:endParaRPr lang="de-DE" sz="2000" i="0" dirty="0" smtClean="0">
              <a:latin typeface="+mn-lt"/>
            </a:endParaRPr>
          </a:p>
          <a:p>
            <a:r>
              <a:rPr lang="de-DE" sz="2000" i="0" dirty="0" smtClean="0">
                <a:latin typeface="+mn-lt"/>
              </a:rPr>
              <a:t>Das hätte ich gern vorher gewusst…</a:t>
            </a:r>
          </a:p>
          <a:p>
            <a:endParaRPr lang="de-DE" sz="1600" b="0" i="0" dirty="0"/>
          </a:p>
          <a:p>
            <a:pPr defTabSz="534988"/>
            <a:r>
              <a:rPr lang="de-DE" sz="1600" b="0" i="0" dirty="0" smtClean="0">
                <a:latin typeface="+mn-lt"/>
              </a:rPr>
              <a:t>… 	neue Abläufe?</a:t>
            </a:r>
          </a:p>
          <a:p>
            <a:pPr defTabSz="534988"/>
            <a:r>
              <a:rPr lang="de-DE" sz="1600" b="0" i="0" dirty="0" smtClean="0">
                <a:latin typeface="+mn-lt"/>
              </a:rPr>
              <a:t>… 	oder aber das habe ich 	auch gern selbst 	entdeckt?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24"/>
          </p:nvPr>
        </p:nvSpPr>
        <p:spPr>
          <a:solidFill>
            <a:srgbClr val="07A1E2"/>
          </a:solidFill>
        </p:spPr>
        <p:txBody>
          <a:bodyPr anchor="t" anchorCtr="0"/>
          <a:lstStyle/>
          <a:p>
            <a:endParaRPr lang="de-DE" sz="2000" i="0" dirty="0" smtClean="0">
              <a:latin typeface="+mn-lt"/>
            </a:endParaRPr>
          </a:p>
          <a:p>
            <a:r>
              <a:rPr lang="de-DE" sz="2000" i="0" dirty="0" smtClean="0">
                <a:latin typeface="+mn-lt"/>
              </a:rPr>
              <a:t>Mein Weg zum Studium…</a:t>
            </a:r>
          </a:p>
          <a:p>
            <a:endParaRPr lang="de-DE" sz="1600" b="0" i="0" dirty="0" smtClean="0">
              <a:latin typeface="+mn-lt"/>
            </a:endParaRPr>
          </a:p>
          <a:p>
            <a:pPr marL="534988" indent="-284163"/>
            <a:r>
              <a:rPr lang="de-DE" sz="1600" b="0" i="0" dirty="0" smtClean="0">
                <a:latin typeface="+mn-lt"/>
              </a:rPr>
              <a:t>… 	immer geradlinig?</a:t>
            </a:r>
          </a:p>
          <a:p>
            <a:pPr marL="534988" indent="-284163"/>
            <a:r>
              <a:rPr lang="de-DE" sz="1600" b="0" i="0" dirty="0" smtClean="0">
                <a:latin typeface="+mn-lt"/>
              </a:rPr>
              <a:t>… 	oder auch mal über Umwege?</a:t>
            </a:r>
            <a:endParaRPr lang="de-DE" sz="1600" b="0" i="0" dirty="0">
              <a:latin typeface="+mn-lt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7A1E2"/>
                </a:solidFill>
              </a:rPr>
              <a:t>Wie sieht mein Alltag aus?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25"/>
          </p:nvPr>
        </p:nvSpPr>
        <p:spPr/>
        <p:txBody>
          <a:bodyPr anchor="t" anchorCtr="0"/>
          <a:lstStyle/>
          <a:p>
            <a:endParaRPr lang="de-DE" sz="2000" i="0" dirty="0" smtClean="0">
              <a:latin typeface="+mn-lt"/>
            </a:endParaRPr>
          </a:p>
          <a:p>
            <a:r>
              <a:rPr lang="de-DE" sz="2000" i="0" dirty="0" smtClean="0">
                <a:latin typeface="+mn-lt"/>
              </a:rPr>
              <a:t>Das hat mir geholfen…</a:t>
            </a:r>
          </a:p>
          <a:p>
            <a:endParaRPr lang="de-DE" i="0" dirty="0">
              <a:latin typeface="+mn-lt"/>
            </a:endParaRPr>
          </a:p>
          <a:p>
            <a:pPr defTabSz="534988"/>
            <a:r>
              <a:rPr lang="de-DE" sz="1600" b="0" i="0" dirty="0" smtClean="0">
                <a:latin typeface="+mn-lt"/>
              </a:rPr>
              <a:t>… 	Vorbereitung?</a:t>
            </a:r>
          </a:p>
          <a:p>
            <a:pPr defTabSz="534988"/>
            <a:r>
              <a:rPr lang="de-DE" sz="1600" b="0" i="0" dirty="0" smtClean="0">
                <a:latin typeface="+mn-lt"/>
              </a:rPr>
              <a:t>… 	oder auch mal dem 	Ganzen seinen Lauf 	lassen?</a:t>
            </a:r>
            <a:endParaRPr lang="de-DE" sz="1600" b="0" i="0" dirty="0">
              <a:latin typeface="+mn-lt"/>
            </a:endParaRPr>
          </a:p>
        </p:txBody>
      </p:sp>
      <p:sp>
        <p:nvSpPr>
          <p:cNvPr id="9" name="Inhaltsplatzhalter 8"/>
          <p:cNvSpPr>
            <a:spLocks noGrp="1"/>
          </p:cNvSpPr>
          <p:nvPr>
            <p:ph idx="26"/>
          </p:nvPr>
        </p:nvSpPr>
        <p:spPr>
          <a:solidFill>
            <a:srgbClr val="07A1E2"/>
          </a:solidFill>
        </p:spPr>
        <p:txBody>
          <a:bodyPr anchor="t" anchorCtr="0"/>
          <a:lstStyle/>
          <a:p>
            <a:endParaRPr lang="de-DE" sz="2000" i="0" dirty="0" smtClean="0">
              <a:latin typeface="+mn-lt"/>
            </a:endParaRPr>
          </a:p>
          <a:p>
            <a:r>
              <a:rPr lang="de-DE" sz="2000" i="0" dirty="0" smtClean="0">
                <a:latin typeface="+mn-lt"/>
              </a:rPr>
              <a:t>So klappt es für mich…</a:t>
            </a:r>
          </a:p>
          <a:p>
            <a:endParaRPr lang="de-DE" i="0" dirty="0" smtClean="0">
              <a:latin typeface="+mn-lt"/>
            </a:endParaRPr>
          </a:p>
          <a:p>
            <a:pPr>
              <a:tabLst>
                <a:tab pos="534988" algn="l"/>
              </a:tabLst>
            </a:pPr>
            <a:r>
              <a:rPr lang="de-DE" sz="1600" b="0" i="0" dirty="0" smtClean="0">
                <a:latin typeface="+mn-lt"/>
              </a:rPr>
              <a:t>… 	gut?</a:t>
            </a:r>
          </a:p>
          <a:p>
            <a:pPr>
              <a:tabLst>
                <a:tab pos="534988" algn="l"/>
              </a:tabLst>
            </a:pPr>
            <a:r>
              <a:rPr lang="de-DE" sz="1600" b="0" i="0" dirty="0" smtClean="0">
                <a:latin typeface="+mn-lt"/>
              </a:rPr>
              <a:t>… 	noch ausbaufähig?</a:t>
            </a:r>
          </a:p>
        </p:txBody>
      </p:sp>
    </p:spTree>
    <p:extLst>
      <p:ext uri="{BB962C8B-B14F-4D97-AF65-F5344CB8AC3E}">
        <p14:creationId xmlns:p14="http://schemas.microsoft.com/office/powerpoint/2010/main" val="319017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3</a:t>
            </a:fld>
            <a:endParaRPr lang="de-DE" dirty="0">
              <a:solidFill>
                <a:srgbClr val="B2B2B2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8"/>
          </p:nvPr>
        </p:nvSpPr>
        <p:spPr>
          <a:xfrm>
            <a:off x="240131" y="728701"/>
            <a:ext cx="8652349" cy="5724636"/>
          </a:xfrm>
        </p:spPr>
        <p:txBody>
          <a:bodyPr lIns="324000" anchor="ctr" anchorCtr="0"/>
          <a:lstStyle/>
          <a:p>
            <a:pPr marL="358775"/>
            <a:r>
              <a:rPr lang="de-DE" sz="2800" i="0" dirty="0">
                <a:latin typeface="+mj-lt"/>
              </a:rPr>
              <a:t>Hierüber sprechen wir heute:</a:t>
            </a:r>
            <a:r>
              <a:rPr lang="de-DE" sz="2800" i="0" u="sng" dirty="0">
                <a:latin typeface="+mj-lt"/>
              </a:rPr>
              <a:t/>
            </a:r>
            <a:br>
              <a:rPr lang="de-DE" sz="2800" i="0" u="sng" dirty="0">
                <a:latin typeface="+mj-lt"/>
              </a:rPr>
            </a:br>
            <a:endParaRPr lang="de-DE" sz="2800" i="0" dirty="0">
              <a:latin typeface="+mj-lt"/>
            </a:endParaRPr>
          </a:p>
          <a:p>
            <a:pPr marL="806450" indent="-460375" defTabSz="806450">
              <a:spcBef>
                <a:spcPts val="0"/>
              </a:spcBef>
              <a:buAutoNum type="arabicPeriod"/>
            </a:pPr>
            <a:r>
              <a:rPr lang="de-DE" sz="2000" b="0" i="0" dirty="0" smtClean="0">
                <a:latin typeface="+mj-lt"/>
              </a:rPr>
              <a:t>Was verändert sich für mich?</a:t>
            </a:r>
          </a:p>
          <a:p>
            <a:pPr marL="806450" indent="-460375" defTabSz="806450">
              <a:spcBef>
                <a:spcPts val="0"/>
              </a:spcBef>
              <a:buAutoNum type="arabicPeriod"/>
            </a:pPr>
            <a:endParaRPr lang="de-DE" sz="2000" b="0" i="0" dirty="0" smtClean="0">
              <a:latin typeface="+mj-lt"/>
            </a:endParaRPr>
          </a:p>
          <a:p>
            <a:pPr marL="806450" indent="-460375" defTabSz="806450">
              <a:spcBef>
                <a:spcPts val="0"/>
              </a:spcBef>
              <a:buAutoNum type="arabicPeriod"/>
            </a:pPr>
            <a:r>
              <a:rPr lang="de-DE" sz="2000" b="0" i="0" dirty="0" smtClean="0">
                <a:latin typeface="+mj-lt"/>
              </a:rPr>
              <a:t>Was kann ICH für einen gelungenen Studienstart tun?</a:t>
            </a:r>
          </a:p>
          <a:p>
            <a:pPr marL="806450" indent="-460375" defTabSz="806450">
              <a:spcBef>
                <a:spcPts val="0"/>
              </a:spcBef>
              <a:buAutoNum type="arabicPeriod"/>
            </a:pPr>
            <a:endParaRPr lang="de-DE" sz="2000" b="0" i="0" dirty="0" smtClean="0">
              <a:latin typeface="+mj-lt"/>
            </a:endParaRPr>
          </a:p>
          <a:p>
            <a:pPr marL="806450" indent="-460375" defTabSz="806450">
              <a:spcBef>
                <a:spcPts val="0"/>
              </a:spcBef>
              <a:buAutoNum type="arabicPeriod"/>
            </a:pPr>
            <a:r>
              <a:rPr lang="de-DE" sz="2000" b="0" i="0" dirty="0" smtClean="0">
                <a:latin typeface="+mj-lt"/>
              </a:rPr>
              <a:t>Was muss ich </a:t>
            </a:r>
            <a:r>
              <a:rPr lang="de-DE" sz="2000" b="0" i="0" dirty="0" err="1" smtClean="0">
                <a:latin typeface="+mj-lt"/>
              </a:rPr>
              <a:t>über‘s</a:t>
            </a:r>
            <a:r>
              <a:rPr lang="de-DE" sz="2000" b="0" i="0" dirty="0" smtClean="0">
                <a:latin typeface="+mj-lt"/>
              </a:rPr>
              <a:t> Studieren wissen?</a:t>
            </a:r>
          </a:p>
          <a:p>
            <a:pPr marL="806450" indent="-460375" defTabSz="806450">
              <a:spcBef>
                <a:spcPts val="0"/>
              </a:spcBef>
              <a:buAutoNum type="arabicPeriod"/>
            </a:pPr>
            <a:endParaRPr lang="de-DE" sz="2000" b="0" i="0" dirty="0" smtClean="0">
              <a:latin typeface="+mj-lt"/>
            </a:endParaRPr>
          </a:p>
          <a:p>
            <a:pPr marL="806450" indent="-460375" defTabSz="806450">
              <a:spcBef>
                <a:spcPts val="0"/>
              </a:spcBef>
              <a:buAutoNum type="arabicPeriod"/>
            </a:pPr>
            <a:r>
              <a:rPr lang="de-DE" sz="2000" b="0" i="0" dirty="0" smtClean="0">
                <a:latin typeface="+mj-lt"/>
              </a:rPr>
              <a:t>Wie sieht mein Alltag als Studierende/r aus?</a:t>
            </a:r>
          </a:p>
          <a:p>
            <a:pPr marL="806450" indent="-460375" defTabSz="806450">
              <a:spcBef>
                <a:spcPts val="0"/>
              </a:spcBef>
              <a:buAutoNum type="arabicPeriod"/>
            </a:pPr>
            <a:endParaRPr lang="de-DE" sz="2000" b="0" i="0" dirty="0">
              <a:latin typeface="+mj-lt"/>
            </a:endParaRPr>
          </a:p>
          <a:p>
            <a:pPr marL="806450" indent="-460375" defTabSz="806450">
              <a:spcBef>
                <a:spcPts val="0"/>
              </a:spcBef>
              <a:buAutoNum type="arabicPeriod"/>
            </a:pPr>
            <a:r>
              <a:rPr lang="de-DE" sz="2000" b="0" i="0" dirty="0" smtClean="0">
                <a:latin typeface="+mj-lt"/>
              </a:rPr>
              <a:t>An wen kann ich mich wenden, </a:t>
            </a:r>
          </a:p>
          <a:p>
            <a:pPr marL="526075" lvl="2" defTabSz="806450"/>
            <a:r>
              <a:rPr lang="de-DE" sz="2000" b="0" i="0" dirty="0" smtClean="0">
                <a:latin typeface="+mj-lt"/>
              </a:rPr>
              <a:t>	wenn ich dennoch mal nicht weiter weiß?</a:t>
            </a:r>
            <a:endParaRPr lang="de-DE" sz="2000" b="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584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B16B432-2D2A-4606-88AC-1DCBC9B08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30</a:t>
            </a:fld>
            <a:endParaRPr lang="de-DE" dirty="0">
              <a:solidFill>
                <a:srgbClr val="B2B2B2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7A1E2"/>
                </a:solidFill>
              </a:rPr>
              <a:t>Wie sieht mein Alltag aus</a:t>
            </a:r>
            <a:r>
              <a:rPr lang="de-DE" b="1" dirty="0" smtClean="0">
                <a:solidFill>
                  <a:srgbClr val="07A1E2"/>
                </a:solidFill>
              </a:rPr>
              <a:t>? </a:t>
            </a:r>
            <a:r>
              <a:rPr lang="de-DE" b="1" dirty="0" smtClean="0"/>
              <a:t>Stundenplan.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F00E4FE-FEF1-4F64-8A45-C9B37AB21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2217"/>
            <a:ext cx="8748464" cy="618578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" y="734485"/>
            <a:ext cx="8855207" cy="60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4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A733604-D72D-480C-8395-1091598B43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E86EE-D51B-4BED-B5CD-B52B8BABC030}" type="slidenum">
              <a:rPr kumimoji="0" lang="de-DE" sz="1000" b="1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7A1E2"/>
                </a:solidFill>
              </a:rPr>
              <a:t>Wie sieht mein Alltag aus</a:t>
            </a:r>
            <a:r>
              <a:rPr lang="de-DE" b="1" dirty="0" smtClean="0">
                <a:solidFill>
                  <a:srgbClr val="07A1E2"/>
                </a:solidFill>
              </a:rPr>
              <a:t>? </a:t>
            </a:r>
            <a:r>
              <a:rPr lang="de-DE" b="1" dirty="0" smtClean="0"/>
              <a:t>Stundenplan.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26198A6-BE37-49BC-B26A-A96A4798A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2" y="692695"/>
            <a:ext cx="8719503" cy="616530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00506"/>
            <a:ext cx="8900931" cy="61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7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956E4C3-439D-4AF7-B02E-516198C71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E86EE-D51B-4BED-B5CD-B52B8BABC030}" type="slidenum">
              <a:rPr kumimoji="0" lang="de-DE" sz="1000" b="1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Inhaltsplatzhalter 11"/>
          <p:cNvSpPr>
            <a:spLocks noGrp="1"/>
          </p:cNvSpPr>
          <p:nvPr>
            <p:ph idx="18"/>
          </p:nvPr>
        </p:nvSpPr>
        <p:spPr/>
        <p:txBody>
          <a:bodyPr anchor="ctr"/>
          <a:lstStyle/>
          <a:p>
            <a:pPr marL="537750" lvl="0" indent="-285750">
              <a:buFont typeface="Wingdings" panose="05000000000000000000" pitchFamily="2" charset="2"/>
              <a:buChar char="§"/>
            </a:pPr>
            <a:r>
              <a:rPr lang="de-DE" sz="2400" i="0" dirty="0">
                <a:latin typeface="Arial"/>
              </a:rPr>
              <a:t>Freunde treffen</a:t>
            </a:r>
          </a:p>
          <a:p>
            <a:endParaRPr lang="de-DE" dirty="0"/>
          </a:p>
        </p:txBody>
      </p:sp>
      <p:sp>
        <p:nvSpPr>
          <p:cNvPr id="14" name="Inhaltsplatzhalter 13"/>
          <p:cNvSpPr>
            <a:spLocks noGrp="1"/>
          </p:cNvSpPr>
          <p:nvPr>
            <p:ph idx="23"/>
          </p:nvPr>
        </p:nvSpPr>
        <p:spPr/>
        <p:txBody>
          <a:bodyPr anchor="ctr"/>
          <a:lstStyle/>
          <a:p>
            <a:pPr marL="537750" lvl="0" indent="-285750">
              <a:buFont typeface="Wingdings" panose="05000000000000000000" pitchFamily="2" charset="2"/>
              <a:buChar char="§"/>
            </a:pPr>
            <a:r>
              <a:rPr lang="de-DE" sz="2400" i="0" dirty="0">
                <a:latin typeface="Arial"/>
              </a:rPr>
              <a:t>Lerngruppen</a:t>
            </a:r>
          </a:p>
          <a:p>
            <a:endParaRPr lang="de-DE" sz="1800" dirty="0"/>
          </a:p>
        </p:txBody>
      </p:sp>
      <p:sp>
        <p:nvSpPr>
          <p:cNvPr id="13" name="Inhaltsplatzhalter 12"/>
          <p:cNvSpPr>
            <a:spLocks noGrp="1"/>
          </p:cNvSpPr>
          <p:nvPr>
            <p:ph idx="20"/>
          </p:nvPr>
        </p:nvSpPr>
        <p:spPr/>
        <p:txBody>
          <a:bodyPr anchor="ctr"/>
          <a:lstStyle/>
          <a:p>
            <a:pPr marL="537750" lvl="0" indent="-285750">
              <a:buFont typeface="Wingdings" panose="05000000000000000000" pitchFamily="2" charset="2"/>
              <a:buChar char="§"/>
            </a:pPr>
            <a:r>
              <a:rPr lang="de-DE" sz="2400" i="0" dirty="0">
                <a:latin typeface="Arial"/>
              </a:rPr>
              <a:t>Arbeiten an der Hochschule</a:t>
            </a:r>
          </a:p>
          <a:p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idx="24"/>
          </p:nvPr>
        </p:nvSpPr>
        <p:spPr/>
        <p:txBody>
          <a:bodyPr anchor="ctr"/>
          <a:lstStyle/>
          <a:p>
            <a:pPr marL="537750" indent="-285750">
              <a:buFont typeface="Wingdings" panose="05000000000000000000" pitchFamily="2" charset="2"/>
              <a:buChar char="§"/>
            </a:pPr>
            <a:r>
              <a:rPr lang="de-DE" sz="2400" i="0" dirty="0" smtClean="0">
                <a:latin typeface="+mj-lt"/>
              </a:rPr>
              <a:t>Sprachen-zentrum nutzen</a:t>
            </a:r>
            <a:endParaRPr lang="de-DE" sz="2400" i="0" dirty="0">
              <a:latin typeface="+mj-lt"/>
            </a:endParaRPr>
          </a:p>
          <a:p>
            <a:endParaRPr lang="de-DE" dirty="0"/>
          </a:p>
        </p:txBody>
      </p:sp>
      <p:sp>
        <p:nvSpPr>
          <p:cNvPr id="11" name="Titel 2"/>
          <p:cNvSpPr>
            <a:spLocks noGrp="1"/>
          </p:cNvSpPr>
          <p:nvPr>
            <p:ph type="title"/>
          </p:nvPr>
        </p:nvSpPr>
        <p:spPr>
          <a:xfrm>
            <a:off x="161510" y="188640"/>
            <a:ext cx="5814102" cy="360040"/>
          </a:xfrm>
        </p:spPr>
        <p:txBody>
          <a:bodyPr/>
          <a:lstStyle/>
          <a:p>
            <a:r>
              <a:rPr lang="de-DE" b="1" dirty="0">
                <a:solidFill>
                  <a:srgbClr val="07A1E2"/>
                </a:solidFill>
              </a:rPr>
              <a:t>Wie sieht mein Alltag aus</a:t>
            </a:r>
            <a:r>
              <a:rPr lang="de-DE" b="1" dirty="0" smtClean="0">
                <a:solidFill>
                  <a:srgbClr val="07A1E2"/>
                </a:solidFill>
              </a:rPr>
              <a:t>? </a:t>
            </a:r>
            <a:r>
              <a:rPr lang="de-DE" b="1" dirty="0" smtClean="0"/>
              <a:t>Was mache ich neben dem Studium an der HN?.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17" name="Inhaltsplatzhalter 16"/>
          <p:cNvSpPr>
            <a:spLocks noGrp="1"/>
          </p:cNvSpPr>
          <p:nvPr>
            <p:ph idx="25"/>
          </p:nvPr>
        </p:nvSpPr>
        <p:spPr/>
        <p:txBody>
          <a:bodyPr anchor="ctr"/>
          <a:lstStyle/>
          <a:p>
            <a:pPr marL="537750" lvl="0" indent="-285750">
              <a:buFont typeface="Wingdings" panose="05000000000000000000" pitchFamily="2" charset="2"/>
              <a:buChar char="§"/>
            </a:pPr>
            <a:r>
              <a:rPr lang="de-DE" sz="2400" i="0" dirty="0" smtClean="0">
                <a:latin typeface="Arial"/>
              </a:rPr>
              <a:t>Hochschul-sport betreiben</a:t>
            </a:r>
            <a:endParaRPr lang="de-DE" sz="2400" i="0" dirty="0">
              <a:latin typeface="Arial"/>
            </a:endParaRPr>
          </a:p>
          <a:p>
            <a:endParaRPr lang="de-DE" dirty="0"/>
          </a:p>
        </p:txBody>
      </p:sp>
      <p:sp>
        <p:nvSpPr>
          <p:cNvPr id="19" name="Inhaltsplatzhalter 18"/>
          <p:cNvSpPr>
            <a:spLocks noGrp="1"/>
          </p:cNvSpPr>
          <p:nvPr>
            <p:ph idx="26"/>
          </p:nvPr>
        </p:nvSpPr>
        <p:spPr/>
        <p:txBody>
          <a:bodyPr anchor="ctr"/>
          <a:lstStyle/>
          <a:p>
            <a:pPr marL="537750" lvl="0" indent="-285750">
              <a:buFont typeface="Wingdings" panose="05000000000000000000" pitchFamily="2" charset="2"/>
              <a:buChar char="§"/>
            </a:pPr>
            <a:r>
              <a:rPr lang="de-DE" sz="2400" i="0" dirty="0">
                <a:latin typeface="Arial"/>
              </a:rPr>
              <a:t>Hobbies nachgehen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662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956E4C3-439D-4AF7-B02E-516198C71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52320" y="6513489"/>
            <a:ext cx="1440160" cy="18002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E86EE-D51B-4BED-B5CD-B52B8BABC030}" type="slidenum">
              <a:rPr kumimoji="0" lang="de-DE" sz="1000" b="1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Inhaltsplatzhalter 15"/>
          <p:cNvPicPr>
            <a:picLocks noGrp="1" noChangeAspect="1"/>
          </p:cNvPicPr>
          <p:nvPr>
            <p:ph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r="-1924"/>
          <a:stretch/>
        </p:blipFill>
        <p:spPr>
          <a:xfrm>
            <a:off x="251520" y="1005069"/>
            <a:ext cx="3742619" cy="1872208"/>
          </a:xfrm>
        </p:spPr>
      </p:pic>
      <p:sp>
        <p:nvSpPr>
          <p:cNvPr id="11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7A1E2"/>
                </a:solidFill>
              </a:rPr>
              <a:t>Wie sieht mein Alltag aus</a:t>
            </a:r>
            <a:r>
              <a:rPr lang="de-DE" b="1" dirty="0" smtClean="0">
                <a:solidFill>
                  <a:srgbClr val="07A1E2"/>
                </a:solidFill>
              </a:rPr>
              <a:t>? </a:t>
            </a:r>
            <a:r>
              <a:rPr lang="de-DE" b="1" dirty="0" smtClean="0"/>
              <a:t>Was mache ich neben dem Studium an der HN?.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6"/>
          <a:stretch/>
        </p:blipFill>
        <p:spPr>
          <a:xfrm>
            <a:off x="251521" y="2877277"/>
            <a:ext cx="3672408" cy="187166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26750"/>
            <a:ext cx="3879085" cy="1939906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3083" r="1565" b="2499"/>
          <a:stretch/>
        </p:blipFill>
        <p:spPr>
          <a:xfrm>
            <a:off x="3923929" y="1016139"/>
            <a:ext cx="1872208" cy="1872208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004521"/>
            <a:ext cx="2831739" cy="5664839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863" y="4730194"/>
            <a:ext cx="2416273" cy="1933018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359" y="3165309"/>
            <a:ext cx="1078737" cy="11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9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 smtClean="0"/>
              <a:t>5. </a:t>
            </a:r>
          </a:p>
          <a:p>
            <a:pPr>
              <a:spcBef>
                <a:spcPts val="960"/>
              </a:spcBef>
            </a:pPr>
            <a:r>
              <a:rPr lang="de-DE" b="0" dirty="0" smtClean="0"/>
              <a:t>An </a:t>
            </a:r>
            <a:r>
              <a:rPr lang="de-DE" b="0" dirty="0"/>
              <a:t>wen kann ich mich wenden, </a:t>
            </a:r>
            <a:endParaRPr lang="de-DE" b="0" dirty="0" smtClean="0"/>
          </a:p>
          <a:p>
            <a:pPr>
              <a:spcBef>
                <a:spcPts val="0"/>
              </a:spcBef>
            </a:pPr>
            <a:r>
              <a:rPr lang="de-DE" b="0" dirty="0" smtClean="0"/>
              <a:t>wenn ich dennoch mal</a:t>
            </a:r>
          </a:p>
          <a:p>
            <a:pPr>
              <a:spcBef>
                <a:spcPts val="0"/>
              </a:spcBef>
            </a:pPr>
            <a:r>
              <a:rPr lang="de-DE" b="0" dirty="0" smtClean="0"/>
              <a:t>nicht </a:t>
            </a:r>
            <a:r>
              <a:rPr lang="de-DE" b="0" dirty="0"/>
              <a:t>weiter weiß</a:t>
            </a:r>
            <a:r>
              <a:rPr lang="de-DE" b="0" dirty="0" smtClean="0"/>
              <a:t>?</a:t>
            </a:r>
            <a:endParaRPr lang="de-DE" b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749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de-DE" sz="1600" i="0" dirty="0" smtClean="0">
              <a:latin typeface="Arial"/>
            </a:endParaRPr>
          </a:p>
          <a:p>
            <a:pPr>
              <a:spcBef>
                <a:spcPts val="0"/>
              </a:spcBef>
            </a:pPr>
            <a:r>
              <a:rPr lang="de-DE" sz="2000" i="0" dirty="0" err="1" smtClean="0">
                <a:latin typeface="Arial"/>
              </a:rPr>
              <a:t>Studiport</a:t>
            </a:r>
            <a:endParaRPr lang="de-DE" sz="2000" i="0" dirty="0"/>
          </a:p>
          <a:p>
            <a:pPr marL="594900" lvl="0" indent="-342900">
              <a:buFont typeface="Wingdings" panose="05000000000000000000" pitchFamily="2" charset="2"/>
              <a:buChar char="§"/>
            </a:pPr>
            <a:r>
              <a:rPr lang="de-DE" sz="1600" b="0" i="0" dirty="0" smtClean="0">
                <a:latin typeface="Arial"/>
              </a:rPr>
              <a:t>Studienrelevantes </a:t>
            </a:r>
            <a:r>
              <a:rPr lang="de-DE" sz="1600" b="0" i="0" dirty="0">
                <a:latin typeface="Arial"/>
              </a:rPr>
              <a:t>Wissen nachfragen, üben, vertiefen</a:t>
            </a:r>
          </a:p>
          <a:p>
            <a:pPr marL="594900" lvl="0" indent="-342900">
              <a:buFont typeface="Wingdings" panose="05000000000000000000" pitchFamily="2" charset="2"/>
              <a:buChar char="§"/>
            </a:pPr>
            <a:r>
              <a:rPr lang="de-DE" sz="1600" b="0" i="0" dirty="0">
                <a:latin typeface="Arial"/>
              </a:rPr>
              <a:t>z.B. spezielles Angebot im Bereich Mathematik</a:t>
            </a:r>
          </a:p>
          <a:p>
            <a:endParaRPr lang="de-DE" i="0" dirty="0">
              <a:latin typeface="+mj-lt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endParaRPr lang="de-DE" sz="2000" i="0" dirty="0" smtClean="0">
              <a:latin typeface="Arial"/>
            </a:endParaRPr>
          </a:p>
          <a:p>
            <a:pPr lvl="0">
              <a:spcBef>
                <a:spcPts val="0"/>
              </a:spcBef>
            </a:pPr>
            <a:r>
              <a:rPr lang="de-DE" sz="2000" i="0" dirty="0" smtClean="0">
                <a:latin typeface="Arial"/>
              </a:rPr>
              <a:t>Dozierende</a:t>
            </a:r>
            <a:endParaRPr lang="de-DE" sz="2000" i="0" dirty="0">
              <a:latin typeface="Arial"/>
            </a:endParaRPr>
          </a:p>
          <a:p>
            <a:pPr>
              <a:spcBef>
                <a:spcPts val="0"/>
              </a:spcBef>
            </a:pPr>
            <a:r>
              <a:rPr lang="de-DE" sz="2000" i="0" dirty="0">
                <a:latin typeface="Arial"/>
              </a:rPr>
              <a:t>oder </a:t>
            </a:r>
            <a:r>
              <a:rPr lang="de-DE" sz="2000" i="0" dirty="0" smtClean="0">
                <a:latin typeface="Arial"/>
              </a:rPr>
              <a:t>Tutor(i)en</a:t>
            </a:r>
            <a:endParaRPr lang="de-DE" sz="2000" i="0" dirty="0"/>
          </a:p>
          <a:p>
            <a:pPr>
              <a:spcBef>
                <a:spcPts val="0"/>
              </a:spcBef>
            </a:pPr>
            <a:endParaRPr lang="de-DE" sz="2000" i="0" dirty="0"/>
          </a:p>
          <a:p>
            <a:pPr marL="423450" lvl="0" indent="-171450">
              <a:buFont typeface="Wingdings" panose="05000000000000000000" pitchFamily="2" charset="2"/>
              <a:buChar char="§"/>
            </a:pPr>
            <a:r>
              <a:rPr lang="de-DE" sz="1600" b="0" i="0" dirty="0" smtClean="0">
                <a:latin typeface="Arial"/>
              </a:rPr>
              <a:t>spezielle </a:t>
            </a:r>
            <a:r>
              <a:rPr lang="de-DE" sz="1600" b="0" i="0" dirty="0">
                <a:latin typeface="Arial"/>
              </a:rPr>
              <a:t>Fragen zu Veranstaltungen</a:t>
            </a:r>
          </a:p>
          <a:p>
            <a:pPr marL="423450" lvl="0" indent="-171450">
              <a:buFont typeface="Wingdings" panose="05000000000000000000" pitchFamily="2" charset="2"/>
              <a:buChar char="§"/>
            </a:pPr>
            <a:r>
              <a:rPr lang="de-DE" sz="1600" b="0" i="0" dirty="0">
                <a:latin typeface="Arial"/>
              </a:rPr>
              <a:t>Ggf. Skripte</a:t>
            </a:r>
          </a:p>
          <a:p>
            <a:endParaRPr lang="de-DE" i="0" dirty="0">
              <a:latin typeface="+mj-lt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de-DE" sz="2000" i="0" dirty="0" smtClean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de-DE" sz="2000" i="0" dirty="0" smtClean="0">
                <a:latin typeface="+mj-lt"/>
              </a:rPr>
              <a:t>Alle Beratungs-institutionen an der Hochschule</a:t>
            </a:r>
            <a:endParaRPr lang="de-DE" sz="2000" i="0" dirty="0"/>
          </a:p>
          <a:p>
            <a:pPr>
              <a:spcBef>
                <a:spcPts val="0"/>
              </a:spcBef>
            </a:pPr>
            <a:endParaRPr lang="de-DE" sz="1800" i="0" dirty="0"/>
          </a:p>
          <a:p>
            <a:pPr>
              <a:spcBef>
                <a:spcPts val="0"/>
              </a:spcBef>
            </a:pPr>
            <a:r>
              <a:rPr lang="de-DE" sz="1600" i="0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de-DE" sz="2400" i="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de-DE" sz="1600" b="0" i="0" dirty="0" smtClean="0">
                <a:latin typeface="+mj-lt"/>
                <a:sym typeface="Wingdings" panose="05000000000000000000" pitchFamily="2" charset="2"/>
              </a:rPr>
              <a:t>Siehe nächste Folien</a:t>
            </a:r>
            <a:endParaRPr lang="de-DE" sz="1600" b="0" i="0" dirty="0" smtClean="0">
              <a:latin typeface="+mj-lt"/>
            </a:endParaRPr>
          </a:p>
          <a:p>
            <a:endParaRPr lang="de-DE" sz="2400" i="0" dirty="0">
              <a:latin typeface="+mj-lt"/>
            </a:endParaRPr>
          </a:p>
          <a:p>
            <a:pPr marL="423450" indent="-171450">
              <a:buFont typeface="Wingdings" panose="05000000000000000000" pitchFamily="2" charset="2"/>
              <a:buChar char="§"/>
            </a:pPr>
            <a:endParaRPr lang="de-DE" i="0" dirty="0">
              <a:latin typeface="+mj-lt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24"/>
          </p:nvPr>
        </p:nvSpPr>
        <p:spPr/>
        <p:txBody>
          <a:bodyPr/>
          <a:lstStyle/>
          <a:p>
            <a:endParaRPr lang="de-DE" sz="2000" i="0" dirty="0" smtClean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de-DE" sz="2000" i="0" dirty="0" smtClean="0">
                <a:latin typeface="+mj-lt"/>
              </a:rPr>
              <a:t>Studienverlaufs-beratung</a:t>
            </a:r>
          </a:p>
          <a:p>
            <a:pPr>
              <a:spcBef>
                <a:spcPts val="0"/>
              </a:spcBef>
            </a:pPr>
            <a:endParaRPr lang="de-DE" sz="2000" i="0" dirty="0" smtClean="0">
              <a:latin typeface="+mj-lt"/>
            </a:endParaRPr>
          </a:p>
          <a:p>
            <a:pPr marL="423450" indent="-171450">
              <a:buFont typeface="Wingdings" panose="05000000000000000000" pitchFamily="2" charset="2"/>
              <a:buChar char="§"/>
            </a:pPr>
            <a:r>
              <a:rPr lang="de-DE" sz="1600" b="0" i="0" dirty="0" smtClean="0">
                <a:latin typeface="+mj-lt"/>
              </a:rPr>
              <a:t>Probleme und Fragen innerhalb des Studiums</a:t>
            </a:r>
          </a:p>
          <a:p>
            <a:pPr marL="423450" indent="-171450">
              <a:buFont typeface="Wingdings" panose="05000000000000000000" pitchFamily="2" charset="2"/>
              <a:buChar char="§"/>
            </a:pPr>
            <a:r>
              <a:rPr lang="de-DE" sz="1600" b="0" i="0" dirty="0" smtClean="0">
                <a:latin typeface="+mj-lt"/>
              </a:rPr>
              <a:t>Organisation und Ablauf des Studiums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07A1E2"/>
                </a:solidFill>
              </a:rPr>
              <a:t>An </a:t>
            </a:r>
            <a:r>
              <a:rPr lang="de-DE" b="1" dirty="0">
                <a:solidFill>
                  <a:srgbClr val="07A1E2"/>
                </a:solidFill>
              </a:rPr>
              <a:t>wen kann ich mich </a:t>
            </a:r>
            <a:r>
              <a:rPr lang="de-DE" b="1" dirty="0" smtClean="0">
                <a:solidFill>
                  <a:srgbClr val="07A1E2"/>
                </a:solidFill>
              </a:rPr>
              <a:t>wenden?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de-DE" sz="1600" i="0" dirty="0" smtClean="0">
              <a:latin typeface="Arial"/>
            </a:endParaRPr>
          </a:p>
          <a:p>
            <a:pPr>
              <a:spcBef>
                <a:spcPts val="0"/>
              </a:spcBef>
            </a:pPr>
            <a:r>
              <a:rPr lang="de-DE" sz="2000" i="0" dirty="0" smtClean="0">
                <a:latin typeface="Arial"/>
              </a:rPr>
              <a:t>AStA</a:t>
            </a:r>
          </a:p>
          <a:p>
            <a:pPr marL="449263" indent="-198438">
              <a:buFont typeface="Wingdings" panose="05000000000000000000" pitchFamily="2" charset="2"/>
              <a:buChar char="§"/>
            </a:pPr>
            <a:r>
              <a:rPr lang="de-DE" sz="1600" b="0" i="0" dirty="0" smtClean="0">
                <a:latin typeface="Arial"/>
              </a:rPr>
              <a:t>hochschulweite </a:t>
            </a:r>
            <a:r>
              <a:rPr lang="de-DE" sz="1600" b="0" i="0" dirty="0">
                <a:latin typeface="Arial"/>
              </a:rPr>
              <a:t>Interessenvertretung der </a:t>
            </a:r>
            <a:r>
              <a:rPr lang="de-DE" sz="1600" b="0" i="0" dirty="0" err="1">
                <a:latin typeface="Arial"/>
              </a:rPr>
              <a:t>Studierendenschaft</a:t>
            </a:r>
            <a:r>
              <a:rPr lang="de-DE" sz="1600" b="0" i="0" dirty="0" smtClean="0">
                <a:latin typeface="Arial"/>
              </a:rPr>
              <a:t>:</a:t>
            </a:r>
          </a:p>
          <a:p>
            <a:pPr marL="423450" lvl="0" indent="-171450">
              <a:buFont typeface="Wingdings" panose="05000000000000000000" pitchFamily="2" charset="2"/>
              <a:buChar char="§"/>
            </a:pPr>
            <a:endParaRPr lang="de-DE" sz="1600" b="0" i="0" dirty="0">
              <a:latin typeface="Arial"/>
            </a:endParaRPr>
          </a:p>
          <a:p>
            <a:pPr lvl="0"/>
            <a:r>
              <a:rPr lang="de-DE" sz="1600" b="0" i="0" dirty="0">
                <a:latin typeface="Arial"/>
                <a:hlinkClick r:id="rId2"/>
              </a:rPr>
              <a:t>http://asta.hn/was-ist-asta/</a:t>
            </a:r>
            <a:endParaRPr lang="de-DE" sz="1600" b="0" i="0" dirty="0">
              <a:latin typeface="Arial"/>
            </a:endParaRPr>
          </a:p>
          <a:p>
            <a:endParaRPr lang="de-DE" i="0" dirty="0">
              <a:latin typeface="+mj-lt"/>
            </a:endParaRPr>
          </a:p>
        </p:txBody>
      </p:sp>
      <p:sp>
        <p:nvSpPr>
          <p:cNvPr id="9" name="Inhaltsplatzhalter 8"/>
          <p:cNvSpPr>
            <a:spLocks noGrp="1"/>
          </p:cNvSpPr>
          <p:nvPr>
            <p:ph idx="26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de-DE" sz="1600" i="0" dirty="0" smtClean="0">
              <a:latin typeface="Arial"/>
            </a:endParaRPr>
          </a:p>
          <a:p>
            <a:pPr>
              <a:spcBef>
                <a:spcPts val="0"/>
              </a:spcBef>
            </a:pPr>
            <a:r>
              <a:rPr lang="de-DE" sz="2000" i="0" dirty="0" smtClean="0">
                <a:latin typeface="Arial"/>
              </a:rPr>
              <a:t>Fachschaften</a:t>
            </a:r>
            <a:endParaRPr lang="de-DE" sz="2000" i="0" dirty="0"/>
          </a:p>
          <a:p>
            <a:pPr marL="423450" lvl="0" indent="-171450">
              <a:buFont typeface="Wingdings" panose="05000000000000000000" pitchFamily="2" charset="2"/>
              <a:buChar char="§"/>
            </a:pPr>
            <a:r>
              <a:rPr lang="de-DE" sz="1600" b="0" i="0" dirty="0" smtClean="0">
                <a:latin typeface="Arial"/>
              </a:rPr>
              <a:t>Studierende</a:t>
            </a:r>
            <a:r>
              <a:rPr lang="de-DE" sz="1600" b="0" i="0" dirty="0">
                <a:latin typeface="Arial"/>
              </a:rPr>
              <a:t>, die im gleichen Fachbereich sind</a:t>
            </a:r>
          </a:p>
          <a:p>
            <a:pPr marL="423450" lvl="0" indent="-171450">
              <a:buFont typeface="Wingdings" panose="05000000000000000000" pitchFamily="2" charset="2"/>
              <a:buChar char="§"/>
            </a:pPr>
            <a:r>
              <a:rPr lang="de-DE" sz="1600" b="0" i="0" dirty="0">
                <a:latin typeface="Arial"/>
              </a:rPr>
              <a:t>Skripte</a:t>
            </a:r>
          </a:p>
          <a:p>
            <a:pPr marL="423450" lvl="0" indent="-171450">
              <a:buFont typeface="Wingdings" panose="05000000000000000000" pitchFamily="2" charset="2"/>
              <a:buChar char="§"/>
            </a:pPr>
            <a:r>
              <a:rPr lang="de-DE" sz="1600" b="0" i="0" dirty="0">
                <a:latin typeface="Arial"/>
              </a:rPr>
              <a:t>Austausch</a:t>
            </a:r>
          </a:p>
          <a:p>
            <a:pPr lvl="0"/>
            <a:r>
              <a:rPr lang="de-DE" sz="1600" i="0" dirty="0" smtClean="0">
                <a:solidFill>
                  <a:srgbClr val="185191"/>
                </a:solidFill>
                <a:latin typeface="Arial"/>
              </a:rPr>
              <a:t>Alle </a:t>
            </a:r>
            <a:r>
              <a:rPr lang="de-DE" sz="1600" i="0" dirty="0" err="1">
                <a:solidFill>
                  <a:srgbClr val="185191"/>
                </a:solidFill>
                <a:latin typeface="Arial"/>
              </a:rPr>
              <a:t>Fachschaftsräte</a:t>
            </a:r>
            <a:r>
              <a:rPr lang="de-DE" sz="1600" i="0" dirty="0">
                <a:solidFill>
                  <a:srgbClr val="185191"/>
                </a:solidFill>
                <a:latin typeface="Arial"/>
              </a:rPr>
              <a:t> auf einen </a:t>
            </a:r>
            <a:r>
              <a:rPr lang="de-DE" sz="1600" i="0" dirty="0" smtClean="0">
                <a:solidFill>
                  <a:srgbClr val="185191"/>
                </a:solidFill>
                <a:latin typeface="Arial"/>
              </a:rPr>
              <a:t>Blick</a:t>
            </a:r>
            <a:endParaRPr lang="de-DE" sz="1600" i="0" dirty="0">
              <a:solidFill>
                <a:srgbClr val="185191"/>
              </a:solidFill>
              <a:latin typeface="Arial"/>
            </a:endParaRPr>
          </a:p>
          <a:p>
            <a:pPr lvl="0"/>
            <a:r>
              <a:rPr lang="de-DE" sz="1600" b="0" i="0" dirty="0">
                <a:latin typeface="Arial"/>
                <a:hlinkClick r:id="rId3"/>
              </a:rPr>
              <a:t>http://asta.hn/fsr</a:t>
            </a:r>
            <a:r>
              <a:rPr lang="de-DE" sz="1600" b="0" i="0" dirty="0" smtClean="0">
                <a:latin typeface="Arial"/>
                <a:hlinkClick r:id="rId3"/>
              </a:rPr>
              <a:t>/</a:t>
            </a:r>
            <a:endParaRPr lang="de-DE" sz="1600" b="0" i="0" dirty="0" smtClean="0">
              <a:latin typeface="Arial"/>
            </a:endParaRPr>
          </a:p>
          <a:p>
            <a:pPr lvl="0"/>
            <a:endParaRPr lang="de-DE" sz="1600" b="0" i="0" dirty="0">
              <a:latin typeface="Arial"/>
            </a:endParaRPr>
          </a:p>
          <a:p>
            <a:endParaRPr lang="de-DE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670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8"/>
          </p:nvPr>
        </p:nvSpPr>
        <p:spPr/>
        <p:txBody>
          <a:bodyPr tIns="216000"/>
          <a:lstStyle/>
          <a:p>
            <a:pPr lvl="0"/>
            <a:r>
              <a:rPr lang="de-DE" sz="1600" b="0" i="0" dirty="0" smtClean="0">
                <a:latin typeface="Arial"/>
                <a:cs typeface="+mn-cs"/>
              </a:rPr>
              <a:t>STUDIERENDE UND STUDIENINTERESSIERTE</a:t>
            </a:r>
          </a:p>
          <a:p>
            <a:pPr marL="250825" lvl="0">
              <a:spcBef>
                <a:spcPct val="20000"/>
              </a:spcBef>
            </a:pPr>
            <a:r>
              <a:rPr lang="de-DE" sz="1400" i="0" dirty="0">
                <a:solidFill>
                  <a:srgbClr val="185191"/>
                </a:solidFill>
                <a:latin typeface="Arial"/>
                <a:cs typeface="+mn-cs"/>
              </a:rPr>
              <a:t>International Office</a:t>
            </a:r>
          </a:p>
          <a:p>
            <a:pPr marL="449263" lvl="0" indent="-198438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Ausländische </a:t>
            </a:r>
            <a:r>
              <a:rPr lang="de-DE" b="0" i="0" dirty="0">
                <a:solidFill>
                  <a:srgbClr val="F8F8F8"/>
                </a:solidFill>
                <a:latin typeface="Arial"/>
                <a:cs typeface="+mn-cs"/>
              </a:rPr>
              <a:t>Studieninteressierte und Studierende</a:t>
            </a:r>
          </a:p>
          <a:p>
            <a:pPr marL="449263" lvl="0" indent="-198438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Internationale </a:t>
            </a:r>
            <a:r>
              <a:rPr lang="de-DE" b="0" i="0" dirty="0">
                <a:solidFill>
                  <a:srgbClr val="F8F8F8"/>
                </a:solidFill>
                <a:latin typeface="Arial"/>
                <a:cs typeface="+mn-cs"/>
              </a:rPr>
              <a:t>Erfahrungen während des Studiums</a:t>
            </a:r>
          </a:p>
          <a:p>
            <a:pPr marL="250825" lvl="0">
              <a:spcBef>
                <a:spcPct val="20000"/>
              </a:spcBef>
            </a:pPr>
            <a:r>
              <a:rPr lang="de-DE" sz="1400" i="0" dirty="0" smtClean="0">
                <a:solidFill>
                  <a:srgbClr val="185191"/>
                </a:solidFill>
                <a:latin typeface="Arial"/>
                <a:cs typeface="+mn-cs"/>
              </a:rPr>
              <a:t>Stipendienberatung </a:t>
            </a:r>
            <a:endParaRPr lang="de-DE" sz="1400" i="0" dirty="0">
              <a:solidFill>
                <a:srgbClr val="185191"/>
              </a:solidFill>
              <a:latin typeface="Arial"/>
              <a:cs typeface="+mn-cs"/>
            </a:endParaRPr>
          </a:p>
          <a:p>
            <a:pPr marL="449263" lvl="0" indent="-198438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Förderungsmöglichkeiten </a:t>
            </a:r>
            <a:r>
              <a:rPr lang="de-DE" b="0" i="0" dirty="0">
                <a:solidFill>
                  <a:srgbClr val="F8F8F8"/>
                </a:solidFill>
                <a:latin typeface="Arial"/>
                <a:cs typeface="+mn-cs"/>
              </a:rPr>
              <a:t>im Studium</a:t>
            </a:r>
          </a:p>
          <a:p>
            <a:pPr marL="250825" lvl="0">
              <a:spcBef>
                <a:spcPct val="20000"/>
              </a:spcBef>
            </a:pPr>
            <a:r>
              <a:rPr lang="de-DE" sz="1400" i="0" dirty="0" smtClean="0">
                <a:solidFill>
                  <a:srgbClr val="185191"/>
                </a:solidFill>
                <a:latin typeface="Arial"/>
                <a:cs typeface="+mn-cs"/>
              </a:rPr>
              <a:t>AStA</a:t>
            </a:r>
            <a:r>
              <a:rPr lang="de-DE" sz="1400" b="0" i="0" dirty="0" smtClean="0">
                <a:solidFill>
                  <a:srgbClr val="F8F8F8"/>
                </a:solidFill>
                <a:latin typeface="Arial"/>
                <a:cs typeface="+mn-cs"/>
              </a:rPr>
              <a:t> </a:t>
            </a:r>
            <a:endParaRPr lang="de-DE" sz="1400" b="0" i="0" dirty="0">
              <a:solidFill>
                <a:srgbClr val="F8F8F8"/>
              </a:solidFill>
              <a:latin typeface="Arial"/>
              <a:cs typeface="+mn-cs"/>
            </a:endParaRPr>
          </a:p>
          <a:p>
            <a:pPr marL="449263" lvl="0" indent="-198438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Soziale </a:t>
            </a:r>
            <a:r>
              <a:rPr lang="de-DE" b="0" i="0" dirty="0">
                <a:solidFill>
                  <a:srgbClr val="F8F8F8"/>
                </a:solidFill>
                <a:latin typeface="Arial"/>
                <a:cs typeface="+mn-cs"/>
              </a:rPr>
              <a:t>und finanzielle Fragen</a:t>
            </a:r>
          </a:p>
          <a:p>
            <a:pPr marL="250825" lvl="0">
              <a:spcBef>
                <a:spcPct val="20000"/>
              </a:spcBef>
            </a:pPr>
            <a:r>
              <a:rPr lang="de-DE" sz="1400" i="0" dirty="0" smtClean="0">
                <a:solidFill>
                  <a:srgbClr val="185191"/>
                </a:solidFill>
                <a:latin typeface="Arial"/>
                <a:cs typeface="+mn-cs"/>
              </a:rPr>
              <a:t>Gleichstellung</a:t>
            </a:r>
            <a:endParaRPr lang="de-DE" sz="1400" i="0" dirty="0">
              <a:solidFill>
                <a:srgbClr val="185191"/>
              </a:solidFill>
              <a:latin typeface="Arial"/>
              <a:cs typeface="+mn-cs"/>
            </a:endParaRPr>
          </a:p>
          <a:p>
            <a:pPr marL="449263" lvl="0" indent="-198438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Chancengleichheit </a:t>
            </a:r>
            <a:r>
              <a:rPr lang="de-DE" b="0" i="0" dirty="0">
                <a:solidFill>
                  <a:srgbClr val="F8F8F8"/>
                </a:solidFill>
                <a:latin typeface="Arial"/>
                <a:cs typeface="+mn-cs"/>
              </a:rPr>
              <a:t>und geschlechtergerechte Studien- und  </a:t>
            </a: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Arbeitsbedingungen Familienservice </a:t>
            </a:r>
            <a:endParaRPr lang="de-DE" b="0" i="0" dirty="0">
              <a:solidFill>
                <a:srgbClr val="F8F8F8"/>
              </a:solidFill>
              <a:latin typeface="Arial"/>
              <a:cs typeface="+mn-cs"/>
            </a:endParaRPr>
          </a:p>
          <a:p>
            <a:pPr marL="449263" lvl="0" indent="-198438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Vereinbarkeit </a:t>
            </a:r>
            <a:r>
              <a:rPr lang="de-DE" b="0" i="0" dirty="0">
                <a:solidFill>
                  <a:srgbClr val="F8F8F8"/>
                </a:solidFill>
                <a:latin typeface="Arial"/>
                <a:cs typeface="+mn-cs"/>
              </a:rPr>
              <a:t>von Familie- oder </a:t>
            </a: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Pflegeaufgaben mit </a:t>
            </a:r>
            <a:r>
              <a:rPr lang="de-DE" b="0" i="0" dirty="0">
                <a:solidFill>
                  <a:srgbClr val="F8F8F8"/>
                </a:solidFill>
                <a:latin typeface="Arial"/>
                <a:cs typeface="+mn-cs"/>
              </a:rPr>
              <a:t>dem Beruf bzw. Studium</a:t>
            </a:r>
          </a:p>
          <a:p>
            <a:pPr marL="250825" lvl="0">
              <a:spcBef>
                <a:spcPct val="20000"/>
              </a:spcBef>
            </a:pPr>
            <a:r>
              <a:rPr lang="de-DE" sz="1400" i="0" dirty="0" smtClean="0">
                <a:solidFill>
                  <a:srgbClr val="185191"/>
                </a:solidFill>
                <a:latin typeface="Arial"/>
                <a:cs typeface="+mn-cs"/>
              </a:rPr>
              <a:t>MINT</a:t>
            </a:r>
            <a:r>
              <a:rPr lang="de-DE" sz="1400" b="0" i="0" dirty="0" smtClean="0">
                <a:solidFill>
                  <a:srgbClr val="F8F8F8"/>
                </a:solidFill>
                <a:latin typeface="Arial"/>
                <a:cs typeface="+mn-cs"/>
              </a:rPr>
              <a:t> </a:t>
            </a:r>
            <a:endParaRPr lang="de-DE" sz="1400" b="0" i="0" dirty="0">
              <a:solidFill>
                <a:srgbClr val="F8F8F8"/>
              </a:solidFill>
              <a:latin typeface="Arial"/>
              <a:cs typeface="+mn-cs"/>
            </a:endParaRPr>
          </a:p>
          <a:p>
            <a:pPr marL="449263" lvl="0" indent="-198438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Frauen</a:t>
            </a:r>
            <a:r>
              <a:rPr lang="de-DE" b="0" i="0" dirty="0">
                <a:solidFill>
                  <a:srgbClr val="F8F8F8"/>
                </a:solidFill>
                <a:latin typeface="Arial"/>
                <a:cs typeface="+mn-cs"/>
              </a:rPr>
              <a:t>, die ein MINT-Fach studieren oder an </a:t>
            </a: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dem Studium </a:t>
            </a:r>
            <a:r>
              <a:rPr lang="de-DE" b="0" i="0" dirty="0">
                <a:solidFill>
                  <a:srgbClr val="F8F8F8"/>
                </a:solidFill>
                <a:latin typeface="Arial"/>
                <a:cs typeface="+mn-cs"/>
              </a:rPr>
              <a:t>eines MINT -Fachs interessiert sind</a:t>
            </a:r>
          </a:p>
          <a:p>
            <a:pPr marL="250825" lvl="0">
              <a:spcBef>
                <a:spcPct val="20000"/>
              </a:spcBef>
            </a:pPr>
            <a:r>
              <a:rPr lang="de-DE" sz="1400" i="0" dirty="0" smtClean="0">
                <a:solidFill>
                  <a:srgbClr val="185191"/>
                </a:solidFill>
                <a:latin typeface="Arial"/>
                <a:cs typeface="+mn-cs"/>
              </a:rPr>
              <a:t>Beratung </a:t>
            </a:r>
            <a:r>
              <a:rPr lang="de-DE" sz="1400" i="0" dirty="0">
                <a:solidFill>
                  <a:srgbClr val="185191"/>
                </a:solidFill>
                <a:latin typeface="Arial"/>
                <a:cs typeface="+mn-cs"/>
              </a:rPr>
              <a:t>für Geflüchtete </a:t>
            </a:r>
          </a:p>
          <a:p>
            <a:pPr marL="449263" lvl="0" indent="-198438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Studieninteressierte </a:t>
            </a:r>
            <a:r>
              <a:rPr lang="de-DE" b="0" i="0" dirty="0">
                <a:solidFill>
                  <a:srgbClr val="F8F8F8"/>
                </a:solidFill>
                <a:latin typeface="Arial"/>
                <a:cs typeface="+mn-cs"/>
              </a:rPr>
              <a:t>und studierende </a:t>
            </a: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Menschen mit </a:t>
            </a:r>
            <a:r>
              <a:rPr lang="de-DE" b="0" i="0" dirty="0">
                <a:solidFill>
                  <a:srgbClr val="F8F8F8"/>
                </a:solidFill>
                <a:latin typeface="Arial"/>
                <a:cs typeface="+mn-cs"/>
              </a:rPr>
              <a:t>Fluchterfahrung</a:t>
            </a:r>
          </a:p>
          <a:p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idx="24"/>
          </p:nvPr>
        </p:nvSpPr>
        <p:spPr/>
        <p:txBody>
          <a:bodyPr tIns="216000"/>
          <a:lstStyle/>
          <a:p>
            <a:pPr lvl="0">
              <a:spcBef>
                <a:spcPts val="0"/>
              </a:spcBef>
            </a:pPr>
            <a:r>
              <a:rPr lang="de-DE" sz="1600" b="0" i="0" dirty="0" smtClean="0">
                <a:latin typeface="Arial"/>
                <a:cs typeface="+mn-cs"/>
              </a:rPr>
              <a:t>STUDIENINTERESSIERTE</a:t>
            </a:r>
            <a:endParaRPr lang="de-DE" sz="1400" b="0" i="0" dirty="0">
              <a:solidFill>
                <a:srgbClr val="F8F8F8"/>
              </a:solidFill>
              <a:latin typeface="Arial"/>
              <a:cs typeface="+mn-cs"/>
            </a:endParaRPr>
          </a:p>
          <a:p>
            <a:pPr marL="250825" lvl="0">
              <a:spcBef>
                <a:spcPct val="20000"/>
              </a:spcBef>
            </a:pPr>
            <a:r>
              <a:rPr lang="de-DE" sz="1400" i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+mn-cs"/>
              </a:rPr>
              <a:t>Zentrale </a:t>
            </a:r>
            <a:r>
              <a:rPr lang="de-DE" sz="1400" i="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+mn-cs"/>
              </a:rPr>
              <a:t>Studienberatung </a:t>
            </a:r>
          </a:p>
          <a:p>
            <a:pPr marL="449263" lvl="0" indent="-198438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Alle </a:t>
            </a:r>
            <a:r>
              <a:rPr lang="de-DE" b="0" i="0" dirty="0">
                <a:solidFill>
                  <a:srgbClr val="F8F8F8"/>
                </a:solidFill>
                <a:latin typeface="Arial"/>
                <a:cs typeface="+mn-cs"/>
              </a:rPr>
              <a:t>Fragen zum Studium an der Hochschule</a:t>
            </a:r>
          </a:p>
          <a:p>
            <a:pPr marL="449263" lvl="0" indent="-198438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Richtige Studienwahl</a:t>
            </a:r>
          </a:p>
          <a:p>
            <a:pPr marL="250825" lvl="0">
              <a:spcBef>
                <a:spcPct val="20000"/>
              </a:spcBef>
            </a:pPr>
            <a:endParaRPr lang="de-DE" sz="1600" b="0" i="0" dirty="0" smtClean="0">
              <a:solidFill>
                <a:srgbClr val="F8F8F8"/>
              </a:solidFill>
              <a:latin typeface="Arial"/>
              <a:cs typeface="+mn-cs"/>
            </a:endParaRPr>
          </a:p>
          <a:p>
            <a:pPr marL="250825" lvl="0">
              <a:spcBef>
                <a:spcPct val="20000"/>
              </a:spcBef>
            </a:pPr>
            <a:r>
              <a:rPr lang="de-DE" sz="1600" b="0" i="0" dirty="0" smtClean="0">
                <a:solidFill>
                  <a:srgbClr val="F8F8F8"/>
                </a:solidFill>
                <a:latin typeface="Arial"/>
                <a:cs typeface="+mn-cs"/>
              </a:rPr>
              <a:t>STUDIERENDE</a:t>
            </a:r>
            <a:endParaRPr lang="de-DE" sz="1600" b="0" i="0" dirty="0">
              <a:solidFill>
                <a:srgbClr val="F8F8F8"/>
              </a:solidFill>
              <a:latin typeface="Arial"/>
              <a:cs typeface="+mn-cs"/>
            </a:endParaRPr>
          </a:p>
          <a:p>
            <a:pPr marL="250825" lvl="0">
              <a:spcBef>
                <a:spcPct val="20000"/>
              </a:spcBef>
            </a:pPr>
            <a:r>
              <a:rPr lang="de-DE" sz="1400" i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+mn-cs"/>
              </a:rPr>
              <a:t>Studienverlaufsberatung</a:t>
            </a:r>
            <a:endParaRPr lang="de-DE" sz="1400" i="0" dirty="0">
              <a:solidFill>
                <a:schemeClr val="accent5">
                  <a:lumMod val="40000"/>
                  <a:lumOff val="60000"/>
                </a:schemeClr>
              </a:solidFill>
              <a:latin typeface="Arial"/>
              <a:cs typeface="+mn-cs"/>
            </a:endParaRPr>
          </a:p>
          <a:p>
            <a:pPr marL="449263" lvl="0" indent="-198438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Verlauf </a:t>
            </a:r>
            <a:r>
              <a:rPr lang="de-DE" b="0" i="0" dirty="0">
                <a:solidFill>
                  <a:srgbClr val="F8F8F8"/>
                </a:solidFill>
                <a:latin typeface="Arial"/>
                <a:cs typeface="+mn-cs"/>
              </a:rPr>
              <a:t>des Studiums</a:t>
            </a:r>
          </a:p>
          <a:p>
            <a:pPr marL="250825" lvl="0">
              <a:spcBef>
                <a:spcPct val="20000"/>
              </a:spcBef>
            </a:pPr>
            <a:r>
              <a:rPr lang="de-DE" sz="1400" i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+mn-cs"/>
              </a:rPr>
              <a:t>Psychosoziale </a:t>
            </a:r>
            <a:r>
              <a:rPr lang="de-DE" sz="1400" i="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+mn-cs"/>
              </a:rPr>
              <a:t>Beratungsstelle </a:t>
            </a:r>
          </a:p>
          <a:p>
            <a:pPr marL="449263" lvl="0" indent="-198438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Persönliche </a:t>
            </a:r>
            <a:r>
              <a:rPr lang="de-DE" b="0" i="0" dirty="0">
                <a:solidFill>
                  <a:srgbClr val="F8F8F8"/>
                </a:solidFill>
                <a:latin typeface="Arial"/>
                <a:cs typeface="+mn-cs"/>
              </a:rPr>
              <a:t>Krisen</a:t>
            </a:r>
          </a:p>
          <a:p>
            <a:pPr marL="250825" lvl="0">
              <a:spcBef>
                <a:spcPct val="20000"/>
              </a:spcBef>
            </a:pPr>
            <a:r>
              <a:rPr lang="de-DE" sz="1400" i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+mn-cs"/>
              </a:rPr>
              <a:t>Next </a:t>
            </a:r>
            <a:r>
              <a:rPr lang="de-DE" sz="1400" i="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+mn-cs"/>
              </a:rPr>
              <a:t>Step</a:t>
            </a:r>
            <a:r>
              <a:rPr lang="de-DE" sz="1400" i="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+mn-cs"/>
              </a:rPr>
              <a:t> Niederrhein</a:t>
            </a:r>
          </a:p>
          <a:p>
            <a:pPr marL="449263" lvl="0" indent="-198438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sz="1400" b="0" i="0" dirty="0">
                <a:solidFill>
                  <a:srgbClr val="F8F8F8"/>
                </a:solidFill>
                <a:latin typeface="Arial"/>
                <a:cs typeface="+mn-cs"/>
              </a:rPr>
              <a:t> </a:t>
            </a: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Zweifel </a:t>
            </a:r>
            <a:r>
              <a:rPr lang="de-DE" b="0" i="0" dirty="0">
                <a:solidFill>
                  <a:srgbClr val="F8F8F8"/>
                </a:solidFill>
                <a:latin typeface="Arial"/>
                <a:cs typeface="+mn-cs"/>
              </a:rPr>
              <a:t>am Studium</a:t>
            </a:r>
          </a:p>
          <a:p>
            <a:pPr marL="250825" lvl="0">
              <a:spcBef>
                <a:spcPct val="20000"/>
              </a:spcBef>
            </a:pPr>
            <a:r>
              <a:rPr lang="de-DE" sz="1400" i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+mn-cs"/>
              </a:rPr>
              <a:t>Career </a:t>
            </a:r>
            <a:r>
              <a:rPr lang="de-DE" sz="1400" i="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+mn-cs"/>
              </a:rPr>
              <a:t>Service </a:t>
            </a:r>
          </a:p>
          <a:p>
            <a:pPr marL="449263" lvl="0" indent="-198438" defTabSz="449263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Hochschule</a:t>
            </a:r>
            <a:r>
              <a:rPr lang="de-DE" b="0" i="0" dirty="0">
                <a:solidFill>
                  <a:srgbClr val="F8F8F8"/>
                </a:solidFill>
                <a:latin typeface="Arial"/>
                <a:cs typeface="+mn-cs"/>
              </a:rPr>
              <a:t>: Bewerbungstraining</a:t>
            </a:r>
          </a:p>
          <a:p>
            <a:pPr marL="449263" lvl="0" indent="-198438" defTabSz="449263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Bundesagentur </a:t>
            </a:r>
            <a:r>
              <a:rPr lang="de-DE" b="0" i="0" dirty="0">
                <a:solidFill>
                  <a:srgbClr val="F8F8F8"/>
                </a:solidFill>
                <a:latin typeface="Arial"/>
                <a:cs typeface="+mn-cs"/>
              </a:rPr>
              <a:t>für Arbeit an der Hochschule:</a:t>
            </a:r>
          </a:p>
          <a:p>
            <a:pPr marL="250825" lvl="0" defTabSz="449263">
              <a:spcBef>
                <a:spcPct val="20000"/>
              </a:spcBef>
            </a:pP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	Karriereberatung </a:t>
            </a:r>
            <a:r>
              <a:rPr lang="de-DE" b="0" i="0" dirty="0">
                <a:solidFill>
                  <a:srgbClr val="F8F8F8"/>
                </a:solidFill>
                <a:latin typeface="Arial"/>
                <a:cs typeface="+mn-cs"/>
              </a:rPr>
              <a:t>und Akademische </a:t>
            </a: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	Berufsberatung</a:t>
            </a:r>
            <a:endParaRPr lang="de-DE" b="0" i="0" dirty="0">
              <a:solidFill>
                <a:srgbClr val="F8F8F8"/>
              </a:solidFill>
              <a:latin typeface="Arial"/>
              <a:cs typeface="+mn-cs"/>
            </a:endParaRPr>
          </a:p>
          <a:p>
            <a:pPr marL="250825" lvl="0" defTabSz="449263">
              <a:spcBef>
                <a:spcPct val="20000"/>
              </a:spcBef>
            </a:pPr>
            <a:r>
              <a:rPr lang="de-DE" sz="1400" i="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+mn-cs"/>
              </a:rPr>
              <a:t>Lakum</a:t>
            </a:r>
            <a:endParaRPr lang="de-DE" sz="1400" i="0" dirty="0">
              <a:solidFill>
                <a:schemeClr val="accent5">
                  <a:lumMod val="40000"/>
                  <a:lumOff val="60000"/>
                </a:schemeClr>
              </a:solidFill>
              <a:latin typeface="Arial"/>
              <a:cs typeface="+mn-cs"/>
            </a:endParaRPr>
          </a:p>
          <a:p>
            <a:pPr marL="449263" lvl="0" indent="-198438" defTabSz="449263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Allgemeine </a:t>
            </a:r>
            <a:r>
              <a:rPr lang="de-DE" b="0" i="0" dirty="0">
                <a:solidFill>
                  <a:srgbClr val="F8F8F8"/>
                </a:solidFill>
                <a:latin typeface="Arial"/>
                <a:cs typeface="+mn-cs"/>
              </a:rPr>
              <a:t>Lebens- und Glaubensberatung</a:t>
            </a:r>
          </a:p>
          <a:p>
            <a:pPr marL="449263" lvl="0" indent="-198438" defTabSz="449263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b="0" i="0" dirty="0" smtClean="0">
                <a:solidFill>
                  <a:srgbClr val="F8F8F8"/>
                </a:solidFill>
                <a:latin typeface="Arial"/>
                <a:cs typeface="+mn-cs"/>
              </a:rPr>
              <a:t>Stipendienberatung</a:t>
            </a:r>
            <a:endParaRPr lang="de-DE" b="0" i="0" dirty="0">
              <a:solidFill>
                <a:srgbClr val="F8F8F8"/>
              </a:solidFill>
              <a:latin typeface="Arial"/>
              <a:cs typeface="+mn-cs"/>
            </a:endParaRPr>
          </a:p>
          <a:p>
            <a:pPr marL="449263" lvl="0" indent="-198438"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de-DE" sz="1400" b="0" i="0" dirty="0" smtClean="0">
              <a:solidFill>
                <a:srgbClr val="F8F8F8"/>
              </a:solidFill>
              <a:latin typeface="Arial"/>
              <a:cs typeface="+mn-cs"/>
            </a:endParaRPr>
          </a:p>
          <a:p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61510" y="278650"/>
            <a:ext cx="6570730" cy="270030"/>
          </a:xfrm>
          <a:prstGeom prst="rect">
            <a:avLst/>
          </a:prstGeom>
        </p:spPr>
        <p:txBody>
          <a:bodyPr/>
          <a:lstStyle/>
          <a:p>
            <a:r>
              <a:rPr lang="de-DE" b="1" dirty="0">
                <a:solidFill>
                  <a:srgbClr val="07A1E2"/>
                </a:solidFill>
              </a:rPr>
              <a:t>An wen kann ich mich </a:t>
            </a:r>
            <a:r>
              <a:rPr lang="de-DE" b="1" dirty="0" smtClean="0">
                <a:solidFill>
                  <a:srgbClr val="07A1E2"/>
                </a:solidFill>
              </a:rPr>
              <a:t>wenden? </a:t>
            </a:r>
            <a:r>
              <a:rPr lang="de-DE" b="1" dirty="0" smtClean="0"/>
              <a:t>Beratungsinstitutionen für...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663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</p:txBody>
      </p:sp>
      <p:sp>
        <p:nvSpPr>
          <p:cNvPr id="18" name="Inhaltsplatzhalter 17"/>
          <p:cNvSpPr>
            <a:spLocks noGrp="1"/>
          </p:cNvSpPr>
          <p:nvPr>
            <p:ph idx="24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24" name="Inhaltsplatzhalter 23"/>
          <p:cNvPicPr>
            <a:picLocks noGrp="1" noChangeAspect="1"/>
          </p:cNvPicPr>
          <p:nvPr>
            <p:ph idx="2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5" r="3479" b="3479"/>
          <a:stretch/>
        </p:blipFill>
        <p:spPr>
          <a:xfrm>
            <a:off x="5954574" y="2060849"/>
            <a:ext cx="2937906" cy="1596364"/>
          </a:xfrm>
          <a:gradFill>
            <a:gsLst>
              <a:gs pos="0">
                <a:srgbClr val="333333">
                  <a:alpha val="23000"/>
                </a:srgbClr>
              </a:gs>
              <a:gs pos="50000">
                <a:srgbClr val="00B0F0"/>
              </a:gs>
              <a:gs pos="100000">
                <a:srgbClr val="185191"/>
              </a:gs>
            </a:gsLst>
          </a:gradFill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37</a:t>
            </a:fld>
            <a:endParaRPr lang="de-DE" dirty="0">
              <a:solidFill>
                <a:srgbClr val="B2B2B2"/>
              </a:solidFill>
            </a:endParaRPr>
          </a:p>
        </p:txBody>
      </p:sp>
      <p:pic>
        <p:nvPicPr>
          <p:cNvPr id="22" name="Inhaltsplatzhalter 21"/>
          <p:cNvPicPr>
            <a:picLocks noGrp="1" noChangeAspect="1"/>
          </p:cNvPicPr>
          <p:nvPr>
            <p:ph idx="18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933" r="650" b="15509"/>
          <a:stretch/>
        </p:blipFill>
        <p:spPr>
          <a:xfrm>
            <a:off x="3142462" y="775653"/>
            <a:ext cx="2882323" cy="2878372"/>
          </a:xfrm>
        </p:spPr>
      </p:pic>
      <p:sp>
        <p:nvSpPr>
          <p:cNvPr id="15" name="Inhaltsplatzhalter 14"/>
          <p:cNvSpPr>
            <a:spLocks noGrp="1"/>
          </p:cNvSpPr>
          <p:nvPr>
            <p:ph idx="20"/>
          </p:nvPr>
        </p:nvSpPr>
        <p:spPr>
          <a:xfrm>
            <a:off x="262142" y="773705"/>
            <a:ext cx="2880320" cy="2895933"/>
          </a:xfrm>
          <a:noFill/>
        </p:spPr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  <a:p>
            <a:pPr lvl="1"/>
            <a:r>
              <a:rPr lang="de-DE" sz="1500" b="1" dirty="0" smtClean="0"/>
              <a:t>Studien-</a:t>
            </a:r>
          </a:p>
          <a:p>
            <a:pPr lvl="1">
              <a:spcBef>
                <a:spcPts val="0"/>
              </a:spcBef>
            </a:pPr>
            <a:r>
              <a:rPr lang="de-DE" sz="1500" b="1" dirty="0" err="1" smtClean="0"/>
              <a:t>InformationstagE</a:t>
            </a:r>
            <a:endParaRPr lang="de-DE" sz="1500" b="1" dirty="0"/>
          </a:p>
          <a:p>
            <a:pPr lvl="2"/>
            <a:endParaRPr lang="de-DE" sz="1000" dirty="0" smtClean="0"/>
          </a:p>
          <a:p>
            <a:pPr lvl="2"/>
            <a:endParaRPr lang="de-DE" sz="1400" dirty="0" smtClean="0"/>
          </a:p>
          <a:p>
            <a:pPr lvl="2"/>
            <a:endParaRPr lang="de-DE" sz="1400" dirty="0"/>
          </a:p>
          <a:p>
            <a:pPr lvl="2"/>
            <a:endParaRPr lang="de-DE" sz="1400" dirty="0"/>
          </a:p>
          <a:p>
            <a:pPr lvl="2"/>
            <a:endParaRPr lang="de-DE" dirty="0"/>
          </a:p>
        </p:txBody>
      </p:sp>
      <p:pic>
        <p:nvPicPr>
          <p:cNvPr id="21" name="Inhaltsplatzhalter 20"/>
          <p:cNvPicPr>
            <a:picLocks noGrp="1" noChangeAspect="1"/>
          </p:cNvPicPr>
          <p:nvPr>
            <p:ph idx="2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5" t="1615" b="2849"/>
          <a:stretch/>
        </p:blipFill>
        <p:spPr>
          <a:xfrm>
            <a:off x="250092" y="3654025"/>
            <a:ext cx="2892370" cy="2879725"/>
          </a:xfrm>
        </p:spPr>
      </p:pic>
      <p:sp>
        <p:nvSpPr>
          <p:cNvPr id="19" name="Inhaltsplatzhalter 18"/>
          <p:cNvSpPr>
            <a:spLocks noGrp="1"/>
          </p:cNvSpPr>
          <p:nvPr>
            <p:ph idx="25"/>
          </p:nvPr>
        </p:nvSpPr>
        <p:spPr>
          <a:xfrm>
            <a:off x="6012159" y="791182"/>
            <a:ext cx="2880320" cy="162543"/>
          </a:xfrm>
          <a:solidFill>
            <a:srgbClr val="185191">
              <a:alpha val="56863"/>
            </a:srgbClr>
          </a:solidFill>
        </p:spPr>
        <p:txBody>
          <a:bodyPr/>
          <a:lstStyle/>
          <a:p>
            <a:endParaRPr lang="de-DE" dirty="0"/>
          </a:p>
          <a:p>
            <a:pPr lvl="1">
              <a:spcBef>
                <a:spcPts val="384"/>
              </a:spcBef>
            </a:pPr>
            <a:r>
              <a:rPr lang="de-DE" sz="1500" b="1" dirty="0" smtClean="0"/>
              <a:t>Offene Vorlesungen</a:t>
            </a:r>
            <a:endParaRPr lang="de-DE" sz="1500" b="1" dirty="0"/>
          </a:p>
          <a:p>
            <a:pPr lvl="2"/>
            <a:r>
              <a:rPr lang="de-DE" sz="1000" dirty="0" smtClean="0"/>
              <a:t>Teilnahme an </a:t>
            </a:r>
            <a:r>
              <a:rPr lang="de-DE" sz="1000" dirty="0"/>
              <a:t>regulären </a:t>
            </a:r>
            <a:endParaRPr lang="de-DE" sz="1000" dirty="0" smtClean="0"/>
          </a:p>
          <a:p>
            <a:pPr lvl="2"/>
            <a:r>
              <a:rPr lang="de-DE" sz="1000" dirty="0" smtClean="0"/>
              <a:t>Lehrveranstaltungen! </a:t>
            </a:r>
          </a:p>
          <a:p>
            <a:pPr lvl="2"/>
            <a:r>
              <a:rPr lang="de-DE" sz="1000" b="1" dirty="0" smtClean="0"/>
              <a:t>*In Planung*</a:t>
            </a:r>
          </a:p>
          <a:p>
            <a:pPr lvl="2"/>
            <a:r>
              <a:rPr lang="de-DE" sz="1000" dirty="0" smtClean="0"/>
              <a:t> </a:t>
            </a:r>
            <a:endParaRPr lang="de-DE" sz="1000" dirty="0"/>
          </a:p>
          <a:p>
            <a:pPr lvl="2"/>
            <a:endParaRPr lang="de-DE" sz="1000" dirty="0" smtClean="0"/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3142462" y="3654025"/>
            <a:ext cx="5750017" cy="2880320"/>
          </a:xfrm>
          <a:prstGeom prst="rect">
            <a:avLst/>
          </a:prstGeom>
          <a:solidFill>
            <a:srgbClr val="07A1E2"/>
          </a:solidFill>
        </p:spPr>
        <p:txBody>
          <a:bodyPr lIns="0" anchor="t" anchorCtr="0"/>
          <a:lstStyle>
            <a:lvl1pPr marL="252000" indent="0" algn="l" defTabSz="914400" rtl="0" eaLnBrk="1" latinLnBrk="0" hangingPunct="1">
              <a:spcBef>
                <a:spcPts val="600"/>
              </a:spcBef>
              <a:buFontTx/>
              <a:buNone/>
              <a:defRPr sz="1200" b="1" i="1" kern="1200" cap="none" baseline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32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 cap="all" baseline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432000" indent="0" algn="l" defTabSz="914400" rtl="0" eaLnBrk="1" latinLnBrk="0" hangingPunct="1">
              <a:spcBef>
                <a:spcPts val="0"/>
              </a:spcBef>
              <a:buFont typeface="Wingdings" pitchFamily="2" charset="2"/>
              <a:buNone/>
              <a:defRPr sz="12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 smtClean="0"/>
          </a:p>
          <a:p>
            <a:pPr lvl="1"/>
            <a:endParaRPr lang="de-DE" sz="1500" b="1" dirty="0" smtClean="0"/>
          </a:p>
          <a:p>
            <a:pPr lvl="1"/>
            <a:r>
              <a:rPr lang="de-DE" cap="none" dirty="0" smtClean="0">
                <a:latin typeface="Arial"/>
                <a:cs typeface="Times New Roman" panose="02020603050405020304" pitchFamily="18" charset="0"/>
              </a:rPr>
              <a:t>Alle Veranstaltungen der </a:t>
            </a:r>
          </a:p>
          <a:p>
            <a:pPr lvl="1"/>
            <a:r>
              <a:rPr lang="de-DE" sz="2800" b="1" cap="none" dirty="0" smtClean="0">
                <a:latin typeface="Arial"/>
                <a:cs typeface="Times New Roman" panose="02020603050405020304" pitchFamily="18" charset="0"/>
              </a:rPr>
              <a:t>STUDIENBERATUNG</a:t>
            </a:r>
          </a:p>
          <a:p>
            <a:pPr lvl="2">
              <a:spcBef>
                <a:spcPts val="600"/>
              </a:spcBef>
            </a:pPr>
            <a:r>
              <a:rPr lang="de-DE" sz="1600" dirty="0">
                <a:cs typeface="Times New Roman" panose="02020603050405020304" pitchFamily="18" charset="0"/>
              </a:rPr>
              <a:t>u</a:t>
            </a:r>
            <a:r>
              <a:rPr lang="de-DE" sz="1600" dirty="0" smtClean="0">
                <a:cs typeface="Times New Roman" panose="02020603050405020304" pitchFamily="18" charset="0"/>
              </a:rPr>
              <a:t>nter</a:t>
            </a:r>
            <a:r>
              <a:rPr lang="de-DE" sz="1600" b="1" dirty="0" smtClean="0">
                <a:cs typeface="Times New Roman" panose="02020603050405020304" pitchFamily="18" charset="0"/>
              </a:rPr>
              <a:t> </a:t>
            </a:r>
          </a:p>
          <a:p>
            <a:pPr lvl="2">
              <a:spcBef>
                <a:spcPts val="600"/>
              </a:spcBef>
            </a:pPr>
            <a:r>
              <a:rPr lang="de-DE" sz="1600" dirty="0" smtClean="0">
                <a:solidFill>
                  <a:schemeClr val="bg2"/>
                </a:solidFill>
                <a:cs typeface="Times New Roman" panose="02020603050405020304" pitchFamily="18" charset="0"/>
                <a:hlinkClick r:id="rId5"/>
              </a:rPr>
              <a:t>https</a:t>
            </a:r>
            <a:r>
              <a:rPr lang="de-DE" sz="1600" dirty="0">
                <a:solidFill>
                  <a:schemeClr val="bg2"/>
                </a:solidFill>
                <a:cs typeface="Times New Roman" panose="02020603050405020304" pitchFamily="18" charset="0"/>
                <a:hlinkClick r:id="rId5"/>
              </a:rPr>
              <a:t>://www.hs-niederrhein.de/zsb</a:t>
            </a:r>
            <a:r>
              <a:rPr lang="de-DE" sz="1600" dirty="0" smtClean="0">
                <a:solidFill>
                  <a:schemeClr val="bg2"/>
                </a:solidFill>
                <a:cs typeface="Times New Roman" panose="02020603050405020304" pitchFamily="18" charset="0"/>
                <a:hlinkClick r:id="rId5"/>
              </a:rPr>
              <a:t>/</a:t>
            </a:r>
            <a:endParaRPr lang="de-DE" sz="1600" dirty="0" smtClean="0">
              <a:solidFill>
                <a:schemeClr val="bg2"/>
              </a:solidFill>
              <a:cs typeface="Times New Roman" panose="02020603050405020304" pitchFamily="18" charset="0"/>
            </a:endParaRPr>
          </a:p>
          <a:p>
            <a:pPr lvl="2">
              <a:spcBef>
                <a:spcPts val="600"/>
              </a:spcBef>
            </a:pPr>
            <a:endParaRPr lang="de-DE" sz="1200" cap="none" dirty="0" smtClean="0"/>
          </a:p>
          <a:p>
            <a:pPr lvl="2"/>
            <a:endParaRPr lang="de-DE" sz="14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9512" y="260648"/>
            <a:ext cx="7056784" cy="527670"/>
          </a:xfrm>
        </p:spPr>
        <p:txBody>
          <a:bodyPr/>
          <a:lstStyle/>
          <a:p>
            <a:r>
              <a:rPr lang="de-DE" b="1" dirty="0">
                <a:solidFill>
                  <a:srgbClr val="07A1E2"/>
                </a:solidFill>
              </a:rPr>
              <a:t>An wen kann ich mich wenden? </a:t>
            </a:r>
            <a:r>
              <a:rPr lang="de-DE" b="1" dirty="0"/>
              <a:t>Angebote der ZSB.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20"/>
          </p:nvPr>
        </p:nvSpPr>
        <p:spPr>
          <a:xfrm>
            <a:off x="3142462" y="774053"/>
            <a:ext cx="2888934" cy="2880295"/>
          </a:xfrm>
          <a:noFill/>
        </p:spPr>
        <p:txBody>
          <a:bodyPr/>
          <a:lstStyle/>
          <a:p>
            <a:endParaRPr lang="de-DE" dirty="0"/>
          </a:p>
          <a:p>
            <a:pPr marL="534988" lvl="0" indent="-269875" defTabSz="265113">
              <a:spcBef>
                <a:spcPts val="360"/>
              </a:spcBef>
            </a:pPr>
            <a:r>
              <a:rPr lang="de-DE" sz="1500" i="0" dirty="0">
                <a:latin typeface="Arial"/>
                <a:cs typeface="+mn-cs"/>
              </a:rPr>
              <a:t>	LANGER ABEND DER </a:t>
            </a:r>
          </a:p>
          <a:p>
            <a:pPr marL="534988" lvl="0" indent="-269875" defTabSz="265113">
              <a:spcBef>
                <a:spcPts val="0"/>
              </a:spcBef>
            </a:pPr>
            <a:r>
              <a:rPr lang="de-DE" sz="1500" i="0" dirty="0">
                <a:latin typeface="Arial"/>
                <a:cs typeface="+mn-cs"/>
              </a:rPr>
              <a:t>	STUDIENBERATUNG</a:t>
            </a:r>
          </a:p>
          <a:p>
            <a:pPr marL="534988" lvl="0" indent="-269875" defTabSz="265113">
              <a:spcBef>
                <a:spcPts val="0"/>
              </a:spcBef>
            </a:pPr>
            <a:r>
              <a:rPr lang="de-DE" sz="1000" i="0" dirty="0">
                <a:latin typeface="Arial"/>
                <a:cs typeface="+mn-cs"/>
              </a:rPr>
              <a:t>	</a:t>
            </a:r>
            <a:r>
              <a:rPr lang="de-DE" sz="1000" b="0" i="0" dirty="0" smtClean="0">
                <a:latin typeface="Arial"/>
                <a:cs typeface="+mn-cs"/>
              </a:rPr>
              <a:t>Beratungen </a:t>
            </a:r>
            <a:r>
              <a:rPr lang="de-DE" sz="1000" b="0" i="0" dirty="0">
                <a:latin typeface="Arial"/>
                <a:cs typeface="+mn-cs"/>
              </a:rPr>
              <a:t>und Informationen</a:t>
            </a:r>
          </a:p>
          <a:p>
            <a:pPr marL="534988" lvl="0" indent="-269875" defTabSz="265113">
              <a:spcBef>
                <a:spcPts val="0"/>
              </a:spcBef>
            </a:pPr>
            <a:r>
              <a:rPr lang="de-DE" sz="1000" b="0" i="0" dirty="0">
                <a:latin typeface="Arial"/>
                <a:cs typeface="+mn-cs"/>
              </a:rPr>
              <a:t>	zu Studiengängen und </a:t>
            </a:r>
            <a:r>
              <a:rPr lang="de-DE" sz="1000" b="0" i="0" dirty="0" smtClean="0">
                <a:latin typeface="Arial"/>
                <a:cs typeface="+mn-cs"/>
              </a:rPr>
              <a:t>Zulassungsvoraussetzungen.</a:t>
            </a:r>
          </a:p>
          <a:p>
            <a:pPr marL="534988" lvl="0" indent="-269875" defTabSz="265113">
              <a:spcBef>
                <a:spcPts val="0"/>
              </a:spcBef>
            </a:pPr>
            <a:r>
              <a:rPr lang="de-DE" sz="1000" b="0" i="0" dirty="0" smtClean="0">
                <a:latin typeface="Arial"/>
                <a:cs typeface="+mn-cs"/>
              </a:rPr>
              <a:t>	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539712" y="2841777"/>
            <a:ext cx="230425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b="1" dirty="0" smtClean="0">
                <a:solidFill>
                  <a:srgbClr val="FFFFFF"/>
                </a:solidFill>
                <a:latin typeface="+mj-lt"/>
              </a:rPr>
              <a:t>WORKSHOPS: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rgbClr val="FFFFFF"/>
                </a:solidFill>
              </a:rPr>
              <a:t>Neuland Studium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rgbClr val="FFFFFF"/>
                </a:solidFill>
              </a:rPr>
              <a:t>Studienorientierung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65" y="1579528"/>
            <a:ext cx="2889754" cy="124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8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9"/>
          </p:nvPr>
        </p:nvSpPr>
        <p:spPr>
          <a:solidFill>
            <a:srgbClr val="185191"/>
          </a:solidFill>
        </p:spPr>
        <p:txBody>
          <a:bodyPr/>
          <a:lstStyle/>
          <a:p>
            <a:r>
              <a:rPr lang="de-DE" dirty="0"/>
              <a:t>Beratung und Informationen</a:t>
            </a:r>
          </a:p>
          <a:p>
            <a:r>
              <a:rPr lang="de-DE" dirty="0"/>
              <a:t>während der </a:t>
            </a:r>
            <a:endParaRPr lang="de-DE" dirty="0" smtClean="0"/>
          </a:p>
          <a:p>
            <a:r>
              <a:rPr lang="de-DE" dirty="0" smtClean="0"/>
              <a:t>Corona-Pandemie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815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9"/>
          </p:nvPr>
        </p:nvSpPr>
        <p:spPr>
          <a:solidFill>
            <a:srgbClr val="185191"/>
          </a:solidFill>
        </p:spPr>
        <p:txBody>
          <a:bodyPr lIns="540000"/>
          <a:lstStyle/>
          <a:p>
            <a:pPr marL="180975" lvl="1" indent="-180975">
              <a:buNone/>
            </a:pPr>
            <a:r>
              <a:rPr lang="de-DE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Wir sind weiter für Euch da 	</a:t>
            </a:r>
            <a:endParaRPr lang="de-DE" sz="7200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pPr marL="180975" lvl="1" indent="-1809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telefonisch</a:t>
            </a:r>
          </a:p>
          <a:p>
            <a:pPr marL="180975" lvl="1" indent="-180975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FFFFFF"/>
                </a:solidFill>
                <a:cs typeface="Times New Roman" panose="02020603050405020304" pitchFamily="18" charset="0"/>
              </a:rPr>
              <a:t>p</a:t>
            </a:r>
            <a:r>
              <a:rPr lang="de-DE" sz="16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er E-Mail </a:t>
            </a:r>
          </a:p>
          <a:p>
            <a:pPr marL="180975" lvl="1" indent="-180975">
              <a:buFont typeface="Wingdings" panose="05000000000000000000" pitchFamily="2" charset="2"/>
              <a:buChar char="§"/>
            </a:pPr>
            <a:r>
              <a:rPr lang="de-DE" sz="16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per WhatsApp</a:t>
            </a:r>
          </a:p>
          <a:p>
            <a:pPr marL="180975" lvl="1" indent="-180975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FFFFFF"/>
                </a:solidFill>
                <a:cs typeface="Times New Roman" panose="02020603050405020304" pitchFamily="18" charset="0"/>
              </a:rPr>
              <a:t>p</a:t>
            </a:r>
            <a:r>
              <a:rPr lang="de-DE" sz="16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er Zoom</a:t>
            </a:r>
          </a:p>
          <a:p>
            <a:pPr marL="180975" lvl="1" indent="-180975">
              <a:buNone/>
            </a:pPr>
            <a:endParaRPr lang="de-DE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pPr marL="180975" lvl="1" indent="-180975">
              <a:buNone/>
            </a:pPr>
            <a:endParaRPr lang="de-DE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pPr marL="180975" lvl="1" indent="-180975">
              <a:buNone/>
            </a:pPr>
            <a:r>
              <a:rPr lang="de-DE" sz="2000" b="1" dirty="0" smtClean="0">
                <a:solidFill>
                  <a:srgbClr val="FFFFFF"/>
                </a:solidFill>
              </a:rPr>
              <a:t>Schaut auf unseren Link für </a:t>
            </a:r>
          </a:p>
          <a:p>
            <a:pPr marL="180975" lvl="1" indent="-180975">
              <a:spcBef>
                <a:spcPts val="0"/>
              </a:spcBef>
              <a:buNone/>
            </a:pPr>
            <a:r>
              <a:rPr lang="de-DE" sz="2000" b="1" dirty="0" smtClean="0">
                <a:solidFill>
                  <a:srgbClr val="FFFFFF"/>
                </a:solidFill>
              </a:rPr>
              <a:t>aktuelle Angebote:</a:t>
            </a:r>
            <a:endParaRPr lang="de-DE" sz="2000" b="1" dirty="0">
              <a:solidFill>
                <a:srgbClr val="FFFFFF"/>
              </a:solidFill>
            </a:endParaRPr>
          </a:p>
          <a:p>
            <a:pPr marL="180975" lvl="1" indent="-180975">
              <a:lnSpc>
                <a:spcPct val="150000"/>
              </a:lnSpc>
              <a:buNone/>
            </a:pPr>
            <a:r>
              <a:rPr lang="de-DE" sz="1600" dirty="0" smtClean="0">
                <a:solidFill>
                  <a:srgbClr val="FFFFFF"/>
                </a:solidFill>
                <a:cs typeface="Times New Roman" panose="02020603050405020304" pitchFamily="18" charset="0"/>
                <a:hlinkClick r:id="rId2"/>
              </a:rPr>
              <a:t>www.hs-niederrhein.de/zsb</a:t>
            </a:r>
            <a:endParaRPr lang="de-DE" sz="20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39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40768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3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1. </a:t>
            </a:r>
            <a:endParaRPr lang="de-DE" dirty="0" smtClean="0"/>
          </a:p>
          <a:p>
            <a:r>
              <a:rPr lang="de-DE" b="0" dirty="0" smtClean="0"/>
              <a:t>Was </a:t>
            </a:r>
            <a:r>
              <a:rPr lang="de-DE" b="0" dirty="0"/>
              <a:t>verändert sich für mich?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4</a:t>
            </a:fld>
            <a:endParaRPr lang="de-DE" dirty="0">
              <a:solidFill>
                <a:srgbClr val="B2B2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7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9"/>
          </p:nvPr>
        </p:nvSpPr>
        <p:spPr>
          <a:solidFill>
            <a:srgbClr val="185191"/>
          </a:solidFill>
        </p:spPr>
        <p:txBody>
          <a:bodyPr lIns="540000"/>
          <a:lstStyle/>
          <a:p>
            <a:pPr algn="l"/>
            <a:r>
              <a:rPr lang="de-DE" sz="1600" b="0" dirty="0" smtClean="0"/>
              <a:t>Aufgrund der Corona-Pandemie erreicht ihr bei</a:t>
            </a:r>
          </a:p>
          <a:p>
            <a:pPr algn="l"/>
            <a:r>
              <a:rPr lang="de-DE" sz="2800" dirty="0" smtClean="0"/>
              <a:t>Fragen zur Bewerbung </a:t>
            </a:r>
          </a:p>
          <a:p>
            <a:pPr algn="l">
              <a:spcBef>
                <a:spcPts val="0"/>
              </a:spcBef>
            </a:pPr>
            <a:r>
              <a:rPr lang="de-DE" sz="2800" dirty="0" smtClean="0"/>
              <a:t>und Einschreibung </a:t>
            </a:r>
          </a:p>
          <a:p>
            <a:pPr algn="l">
              <a:spcBef>
                <a:spcPts val="600"/>
              </a:spcBef>
            </a:pPr>
            <a:r>
              <a:rPr lang="de-DE" sz="1600" b="0" dirty="0" smtClean="0"/>
              <a:t>den Studierendenservice über: </a:t>
            </a:r>
          </a:p>
          <a:p>
            <a:pPr algn="l"/>
            <a:endParaRPr lang="de-DE" sz="1600" b="0" dirty="0" smtClean="0"/>
          </a:p>
          <a:p>
            <a:pPr algn="l"/>
            <a:r>
              <a:rPr lang="de-DE" sz="2000" b="0" dirty="0" smtClean="0">
                <a:hlinkClick r:id="rId2"/>
              </a:rPr>
              <a:t>studierendenbuero@hs-niederrhein.de</a:t>
            </a:r>
            <a:endParaRPr lang="de-DE" sz="2000" b="0" dirty="0" smtClean="0"/>
          </a:p>
          <a:p>
            <a:pPr algn="l"/>
            <a:r>
              <a:rPr lang="de-DE" sz="2000" b="0" dirty="0"/>
              <a:t>02151 – 822 </a:t>
            </a:r>
            <a:r>
              <a:rPr lang="de-DE" sz="2000" b="0" dirty="0" smtClean="0"/>
              <a:t>2288</a:t>
            </a:r>
          </a:p>
          <a:p>
            <a:pPr algn="l"/>
            <a:r>
              <a:rPr lang="de-DE" sz="2000" b="0" dirty="0" smtClean="0"/>
              <a:t>Erreichbar von 9-16 Uhr</a:t>
            </a:r>
            <a:endParaRPr lang="de-DE" sz="2000" b="0" dirty="0"/>
          </a:p>
          <a:p>
            <a:pPr algn="l"/>
            <a:endParaRPr lang="de-DE" sz="2000" b="0" dirty="0" smtClean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732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/>
          <p:cNvSpPr>
            <a:spLocks noGrp="1"/>
          </p:cNvSpPr>
          <p:nvPr>
            <p:ph idx="24"/>
          </p:nvPr>
        </p:nvSpPr>
        <p:spPr/>
        <p:txBody>
          <a:bodyPr/>
          <a:lstStyle/>
          <a:p>
            <a:endParaRPr lang="de-DE" sz="2400" i="0" dirty="0" smtClean="0">
              <a:latin typeface="+mn-lt"/>
            </a:endParaRPr>
          </a:p>
          <a:p>
            <a:r>
              <a:rPr lang="de-DE" sz="2400" i="0" dirty="0" smtClean="0">
                <a:latin typeface="+mn-lt"/>
              </a:rPr>
              <a:t>Hochschulleben, Beratungsstellen, </a:t>
            </a:r>
          </a:p>
          <a:p>
            <a:r>
              <a:rPr lang="de-DE" sz="2400" i="0" dirty="0" smtClean="0">
                <a:latin typeface="+mn-lt"/>
              </a:rPr>
              <a:t>Prüfungsordnungen, …</a:t>
            </a:r>
          </a:p>
          <a:p>
            <a:endParaRPr lang="de-DE" sz="1600" i="0" dirty="0">
              <a:latin typeface="+mn-lt"/>
            </a:endParaRPr>
          </a:p>
          <a:p>
            <a:pPr marL="537750" indent="-285750">
              <a:buFont typeface="Wingdings" panose="05000000000000000000" pitchFamily="2" charset="2"/>
              <a:buChar char="§"/>
            </a:pPr>
            <a:r>
              <a:rPr lang="de-DE" sz="1600" b="0" i="0" dirty="0">
                <a:latin typeface="+mn-lt"/>
                <a:hlinkClick r:id="rId2"/>
              </a:rPr>
              <a:t>https://www.hs-niederrhein.de/hochschulleben/</a:t>
            </a:r>
          </a:p>
          <a:p>
            <a:pPr marL="537750" indent="-285750">
              <a:buFont typeface="Wingdings" panose="05000000000000000000" pitchFamily="2" charset="2"/>
              <a:buChar char="§"/>
            </a:pPr>
            <a:r>
              <a:rPr lang="de-DE" sz="1600" b="0" i="0" dirty="0">
                <a:latin typeface="+mn-lt"/>
                <a:hlinkClick r:id="rId2"/>
              </a:rPr>
              <a:t>https://www.hs-niederrhein.de/beratung-fuer-studierende</a:t>
            </a:r>
          </a:p>
          <a:p>
            <a:pPr marL="537750" indent="-285750">
              <a:buFont typeface="Wingdings" panose="05000000000000000000" pitchFamily="2" charset="2"/>
              <a:buChar char="§"/>
            </a:pPr>
            <a:r>
              <a:rPr lang="de-DE" sz="1600" b="0" i="0" dirty="0" smtClean="0">
                <a:latin typeface="+mn-lt"/>
                <a:hlinkClick r:id="rId2"/>
              </a:rPr>
              <a:t>https</a:t>
            </a:r>
            <a:r>
              <a:rPr lang="de-DE" sz="1600" b="0" i="0" dirty="0">
                <a:latin typeface="+mn-lt"/>
                <a:hlinkClick r:id="rId2"/>
              </a:rPr>
              <a:t>://www.hs-niederrhein.de/organisation/pruefungsordnungen/</a:t>
            </a:r>
          </a:p>
          <a:p>
            <a:pPr marL="537750" indent="-285750">
              <a:buFont typeface="Wingdings" panose="05000000000000000000" pitchFamily="2" charset="2"/>
              <a:buChar char="§"/>
            </a:pPr>
            <a:r>
              <a:rPr lang="de-DE" sz="1600" b="0" i="0" dirty="0" smtClean="0">
                <a:latin typeface="+mn-lt"/>
                <a:hlinkClick r:id="rId2"/>
              </a:rPr>
              <a:t>https</a:t>
            </a:r>
            <a:r>
              <a:rPr lang="de-DE" sz="1600" b="0" i="0" dirty="0">
                <a:latin typeface="+mn-lt"/>
                <a:hlinkClick r:id="rId2"/>
              </a:rPr>
              <a:t>://www.hs-niederrhein.de/ersti-infos/</a:t>
            </a:r>
          </a:p>
          <a:p>
            <a:pPr marL="537750" indent="-285750">
              <a:buFont typeface="Wingdings" panose="05000000000000000000" pitchFamily="2" charset="2"/>
              <a:buChar char="§"/>
            </a:pPr>
            <a:r>
              <a:rPr lang="de-DE" sz="1600" b="0" i="0" dirty="0" smtClean="0">
                <a:latin typeface="+mn-lt"/>
                <a:hlinkClick r:id="rId3"/>
              </a:rPr>
              <a:t>https</a:t>
            </a:r>
            <a:r>
              <a:rPr lang="de-DE" sz="1600" b="0" i="0" dirty="0">
                <a:latin typeface="+mn-lt"/>
                <a:hlinkClick r:id="rId3"/>
              </a:rPr>
              <a:t>://www.hs-niederrhein.de/foerdermoeglichkeiten</a:t>
            </a:r>
            <a:r>
              <a:rPr lang="de-DE" sz="1600" b="0" i="0" dirty="0" smtClean="0">
                <a:latin typeface="+mn-lt"/>
                <a:hlinkClick r:id="rId3"/>
              </a:rPr>
              <a:t>/</a:t>
            </a:r>
            <a:endParaRPr lang="de-DE" sz="1600" b="0" i="0" dirty="0" smtClean="0">
              <a:latin typeface="+mn-lt"/>
            </a:endParaRPr>
          </a:p>
          <a:p>
            <a:pPr marL="537750" indent="-285750">
              <a:buFont typeface="Wingdings" panose="05000000000000000000" pitchFamily="2" charset="2"/>
              <a:buChar char="§"/>
            </a:pPr>
            <a:r>
              <a:rPr lang="de-DE" sz="1600" b="0" i="0" dirty="0">
                <a:latin typeface="+mn-lt"/>
                <a:hlinkClick r:id="rId4"/>
              </a:rPr>
              <a:t>https://www.hs-niederrhein.de/angebote-im-studium</a:t>
            </a:r>
            <a:r>
              <a:rPr lang="de-DE" sz="1600" b="0" i="0" dirty="0" smtClean="0">
                <a:latin typeface="+mn-lt"/>
                <a:hlinkClick r:id="rId4"/>
              </a:rPr>
              <a:t>/</a:t>
            </a:r>
            <a:endParaRPr lang="de-DE" sz="1600" b="0" i="0" dirty="0" smtClean="0">
              <a:latin typeface="+mn-lt"/>
            </a:endParaRPr>
          </a:p>
          <a:p>
            <a:pPr marL="537750" indent="-285750">
              <a:buFont typeface="Wingdings" panose="05000000000000000000" pitchFamily="2" charset="2"/>
              <a:buChar char="§"/>
            </a:pPr>
            <a:r>
              <a:rPr lang="de-DE" sz="1600" b="0" i="0" dirty="0">
                <a:latin typeface="+mn-lt"/>
                <a:hlinkClick r:id="rId5"/>
              </a:rPr>
              <a:t>https://www.hs-niederrhein.de/elearning-moodle</a:t>
            </a:r>
            <a:r>
              <a:rPr lang="de-DE" sz="1600" b="0" i="0" dirty="0" smtClean="0">
                <a:latin typeface="+mn-lt"/>
                <a:hlinkClick r:id="rId5"/>
              </a:rPr>
              <a:t>/</a:t>
            </a:r>
            <a:endParaRPr lang="de-DE" sz="1600" b="0" i="0" dirty="0" smtClean="0">
              <a:latin typeface="+mn-lt"/>
            </a:endParaRPr>
          </a:p>
          <a:p>
            <a:pPr marL="537750" indent="-285750">
              <a:buFont typeface="Wingdings" panose="05000000000000000000" pitchFamily="2" charset="2"/>
              <a:buChar char="§"/>
            </a:pPr>
            <a:r>
              <a:rPr lang="de-DE" sz="1600" b="0" i="0" dirty="0">
                <a:latin typeface="+mn-lt"/>
                <a:hlinkClick r:id="rId6"/>
              </a:rPr>
              <a:t>https://www.hs-niederrhein.de/bibliothek</a:t>
            </a:r>
            <a:r>
              <a:rPr lang="de-DE" sz="1600" b="0" i="0" dirty="0" smtClean="0">
                <a:latin typeface="+mn-lt"/>
                <a:hlinkClick r:id="rId6"/>
              </a:rPr>
              <a:t>/</a:t>
            </a:r>
            <a:endParaRPr lang="de-DE" sz="1600" b="0" i="0" dirty="0" smtClean="0">
              <a:latin typeface="+mn-lt"/>
            </a:endParaRPr>
          </a:p>
          <a:p>
            <a:pPr marL="537750" indent="-285750">
              <a:buFont typeface="Wingdings" panose="05000000000000000000" pitchFamily="2" charset="2"/>
              <a:buChar char="§"/>
            </a:pPr>
            <a:endParaRPr lang="de-DE" sz="1600" i="0" dirty="0" smtClean="0">
              <a:latin typeface="+mn-lt"/>
            </a:endParaRPr>
          </a:p>
          <a:p>
            <a:pPr marL="537750" indent="-285750">
              <a:buFont typeface="Wingdings" panose="05000000000000000000" pitchFamily="2" charset="2"/>
              <a:buChar char="§"/>
            </a:pPr>
            <a:endParaRPr lang="de-DE" sz="1600" i="0" dirty="0" smtClean="0">
              <a:latin typeface="+mn-lt"/>
            </a:endParaRPr>
          </a:p>
          <a:p>
            <a:pPr marL="537750" indent="-285750">
              <a:buFont typeface="Wingdings" panose="05000000000000000000" pitchFamily="2" charset="2"/>
              <a:buChar char="§"/>
            </a:pPr>
            <a:endParaRPr lang="de-DE" sz="1600" i="0" dirty="0" smtClean="0">
              <a:latin typeface="+mn-lt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E86EE-D51B-4BED-B5CD-B52B8BABC030}" type="slidenum">
              <a:rPr kumimoji="0" lang="de-DE" sz="1000" b="1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6313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251520" y="908720"/>
            <a:ext cx="8640960" cy="5670629"/>
          </a:xfrm>
          <a:solidFill>
            <a:srgbClr val="185191"/>
          </a:solidFill>
        </p:spPr>
        <p:txBody>
          <a:bodyPr lIns="540000"/>
          <a:lstStyle/>
          <a:p>
            <a:pPr algn="l"/>
            <a:r>
              <a:rPr lang="de-DE" sz="2400" dirty="0">
                <a:sym typeface="Symbol"/>
              </a:rPr>
              <a:t>Studiengangsuche, Eignungstests, </a:t>
            </a:r>
            <a:endParaRPr lang="de-DE" sz="2400" dirty="0" smtClean="0">
              <a:sym typeface="Symbol"/>
            </a:endParaRPr>
          </a:p>
          <a:p>
            <a:pPr algn="l">
              <a:spcBef>
                <a:spcPts val="0"/>
              </a:spcBef>
            </a:pPr>
            <a:r>
              <a:rPr lang="de-DE" sz="2400" dirty="0" smtClean="0">
                <a:sym typeface="Symbol"/>
              </a:rPr>
              <a:t>Finanzierung</a:t>
            </a:r>
            <a:r>
              <a:rPr lang="de-DE" sz="2400" dirty="0">
                <a:sym typeface="Symbol"/>
              </a:rPr>
              <a:t>, Berufsmöglichkeiten, </a:t>
            </a:r>
            <a:r>
              <a:rPr lang="de-DE" sz="2400" dirty="0" smtClean="0">
                <a:sym typeface="Symbol"/>
              </a:rPr>
              <a:t>…</a:t>
            </a:r>
          </a:p>
          <a:p>
            <a:pPr algn="l"/>
            <a:endParaRPr lang="de-DE" sz="1600" dirty="0">
              <a:sym typeface="Symbol"/>
            </a:endParaRPr>
          </a:p>
          <a:p>
            <a:pPr marL="180975" indent="-180975" algn="l">
              <a:buFont typeface="Wingdings" panose="05000000000000000000" pitchFamily="2" charset="2"/>
              <a:buChar char="§"/>
            </a:pPr>
            <a:r>
              <a:rPr lang="de-DE" sz="1600" b="0" dirty="0" smtClean="0">
                <a:sym typeface="Symbol"/>
                <a:hlinkClick r:id="rId2"/>
              </a:rPr>
              <a:t>www.hochschulkompass.de</a:t>
            </a:r>
            <a:r>
              <a:rPr lang="de-DE" sz="1600" b="0" dirty="0">
                <a:sym typeface="Symbol"/>
              </a:rPr>
              <a:t> </a:t>
            </a:r>
            <a:r>
              <a:rPr lang="de-DE" sz="1600" b="0" dirty="0" smtClean="0">
                <a:sym typeface="Symbol"/>
              </a:rPr>
              <a:t>(u.a</a:t>
            </a:r>
            <a:r>
              <a:rPr lang="de-DE" sz="1600" b="0" dirty="0">
                <a:sym typeface="Symbol"/>
              </a:rPr>
              <a:t>. Studienplatzbörse</a:t>
            </a:r>
            <a:r>
              <a:rPr lang="de-DE" sz="1600" b="0" dirty="0" smtClean="0">
                <a:sym typeface="Symbol"/>
              </a:rPr>
              <a:t>)</a:t>
            </a:r>
          </a:p>
          <a:p>
            <a:pPr marL="180975" indent="-180975" algn="l">
              <a:buFont typeface="Wingdings" panose="05000000000000000000" pitchFamily="2" charset="2"/>
              <a:buChar char="§"/>
            </a:pPr>
            <a:r>
              <a:rPr lang="de-DE" sz="1600" b="0" dirty="0">
                <a:sym typeface="Symbol"/>
              </a:rPr>
              <a:t> </a:t>
            </a:r>
            <a:r>
              <a:rPr lang="de-DE" sz="1600" b="0" dirty="0">
                <a:sym typeface="Symbol"/>
                <a:hlinkClick r:id="rId3"/>
              </a:rPr>
              <a:t>https://</a:t>
            </a:r>
            <a:r>
              <a:rPr lang="de-DE" sz="1600" b="0" dirty="0" smtClean="0">
                <a:sym typeface="Symbol"/>
                <a:hlinkClick r:id="rId3"/>
              </a:rPr>
              <a:t>www.arbeitsagentur.de/bildung/welche-ausbildung-welches-studium-passt</a:t>
            </a:r>
            <a:r>
              <a:rPr lang="de-DE" sz="1600" b="0" dirty="0">
                <a:sym typeface="Symbol"/>
              </a:rPr>
              <a:t> </a:t>
            </a:r>
            <a:r>
              <a:rPr lang="de-DE" sz="1600" b="0" dirty="0" smtClean="0">
                <a:sym typeface="Symbol"/>
              </a:rPr>
              <a:t>(u.a</a:t>
            </a:r>
            <a:r>
              <a:rPr lang="de-DE" sz="1600" b="0" dirty="0">
                <a:sym typeface="Symbol"/>
              </a:rPr>
              <a:t>. Eignungstest)</a:t>
            </a:r>
          </a:p>
          <a:p>
            <a:pPr marL="180975" indent="-180975" algn="l">
              <a:buFont typeface="Wingdings" panose="05000000000000000000" pitchFamily="2" charset="2"/>
              <a:buChar char="§"/>
            </a:pPr>
            <a:r>
              <a:rPr lang="de-DE" sz="1600" b="0" dirty="0" smtClean="0">
                <a:sym typeface="Symbol"/>
                <a:hlinkClick r:id="rId4"/>
              </a:rPr>
              <a:t>www.bafög.de</a:t>
            </a:r>
            <a:endParaRPr lang="de-DE" sz="1600" b="0" dirty="0">
              <a:sym typeface="Symbol"/>
            </a:endParaRPr>
          </a:p>
          <a:p>
            <a:pPr marL="180975" indent="-180975" algn="l">
              <a:buFont typeface="Wingdings" panose="05000000000000000000" pitchFamily="2" charset="2"/>
              <a:buChar char="§"/>
            </a:pPr>
            <a:r>
              <a:rPr lang="de-DE" sz="1600" b="0" dirty="0" smtClean="0">
                <a:sym typeface="Symbol"/>
                <a:hlinkClick r:id="rId5"/>
              </a:rPr>
              <a:t>www.studentenwerke.de</a:t>
            </a:r>
            <a:r>
              <a:rPr lang="de-DE" sz="1600" b="0" dirty="0" smtClean="0">
                <a:sym typeface="Symbol"/>
              </a:rPr>
              <a:t> </a:t>
            </a:r>
            <a:r>
              <a:rPr lang="de-DE" sz="1600" b="0" dirty="0">
                <a:sym typeface="Symbol"/>
              </a:rPr>
              <a:t>(BAföG, Wohnen, Finanzierung)</a:t>
            </a:r>
          </a:p>
          <a:p>
            <a:pPr marL="180975" indent="-180975" algn="l">
              <a:buFont typeface="Wingdings" panose="05000000000000000000" pitchFamily="2" charset="2"/>
              <a:buChar char="§"/>
            </a:pPr>
            <a:r>
              <a:rPr lang="de-DE" sz="1600" b="0" dirty="0" smtClean="0">
                <a:sym typeface="Symbol"/>
                <a:hlinkClick r:id="rId6"/>
              </a:rPr>
              <a:t>www.studis-online.de</a:t>
            </a:r>
            <a:r>
              <a:rPr lang="de-DE" sz="1600" b="0" dirty="0" smtClean="0">
                <a:sym typeface="Symbol"/>
              </a:rPr>
              <a:t> </a:t>
            </a:r>
            <a:endParaRPr lang="de-DE" sz="1600" b="0" dirty="0">
              <a:sym typeface="Symbol"/>
            </a:endParaRPr>
          </a:p>
          <a:p>
            <a:pPr marL="180975" indent="-180975" algn="l">
              <a:buFont typeface="Wingdings" panose="05000000000000000000" pitchFamily="2" charset="2"/>
              <a:buChar char="§"/>
            </a:pPr>
            <a:r>
              <a:rPr lang="de-DE" sz="1600" b="0" dirty="0" smtClean="0">
                <a:sym typeface="Symbol"/>
                <a:hlinkClick r:id="rId7"/>
              </a:rPr>
              <a:t>www.mystipendium.de</a:t>
            </a:r>
            <a:endParaRPr lang="de-DE" sz="1600" b="0" dirty="0" smtClean="0">
              <a:sym typeface="Symbol"/>
            </a:endParaRPr>
          </a:p>
          <a:p>
            <a:pPr marL="180975" indent="-180975" algn="l">
              <a:buFont typeface="Wingdings" panose="05000000000000000000" pitchFamily="2" charset="2"/>
              <a:buChar char="§"/>
            </a:pPr>
            <a:r>
              <a:rPr lang="de-DE" sz="1600" b="0" dirty="0" smtClean="0">
                <a:sym typeface="Symbol"/>
                <a:hlinkClick r:id="rId8"/>
              </a:rPr>
              <a:t>www.deutschlandstipendium.de</a:t>
            </a:r>
            <a:endParaRPr lang="de-DE" sz="1600" b="0" dirty="0" smtClean="0">
              <a:sym typeface="Symbol"/>
            </a:endParaRPr>
          </a:p>
          <a:p>
            <a:pPr marL="180975" indent="-180975" algn="l">
              <a:buFont typeface="Wingdings" panose="05000000000000000000" pitchFamily="2" charset="2"/>
              <a:buChar char="§"/>
            </a:pPr>
            <a:r>
              <a:rPr lang="de-DE" sz="1600" b="0" dirty="0" smtClean="0">
                <a:sym typeface="Symbol"/>
                <a:hlinkClick r:id="rId9"/>
              </a:rPr>
              <a:t>www.stipendienlotse.de</a:t>
            </a:r>
            <a:endParaRPr lang="de-DE" sz="1600" b="0" dirty="0">
              <a:sym typeface="Symbol"/>
            </a:endParaRPr>
          </a:p>
          <a:p>
            <a:pPr marL="180975" indent="-180975" algn="l">
              <a:buFont typeface="Wingdings" panose="05000000000000000000" pitchFamily="2" charset="2"/>
              <a:buChar char="§"/>
            </a:pPr>
            <a:r>
              <a:rPr lang="de-DE" sz="1600" b="0" dirty="0" smtClean="0">
                <a:sym typeface="Symbol"/>
                <a:hlinkClick r:id="rId10"/>
              </a:rPr>
              <a:t>www.berufenet.arbeitsagentur.de</a:t>
            </a:r>
            <a:endParaRPr lang="de-DE" sz="1600" b="0" dirty="0" smtClean="0">
              <a:sym typeface="Symbol"/>
            </a:endParaRPr>
          </a:p>
          <a:p>
            <a:pPr marL="180975" indent="-180975" algn="l">
              <a:buFont typeface="Wingdings" panose="05000000000000000000" pitchFamily="2" charset="2"/>
              <a:buChar char="§"/>
            </a:pPr>
            <a:r>
              <a:rPr lang="de-DE" sz="1600" b="0" dirty="0" smtClean="0">
                <a:sym typeface="Symbol"/>
                <a:hlinkClick r:id="rId11"/>
              </a:rPr>
              <a:t>www.arbeiterkind.de</a:t>
            </a:r>
            <a:endParaRPr lang="de-DE" sz="1600" b="0" dirty="0">
              <a:sym typeface="Symbol"/>
            </a:endParaRPr>
          </a:p>
          <a:p>
            <a:endParaRPr lang="de-DE" sz="2400" b="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633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nhaltsplatzhalter 12"/>
          <p:cNvPicPr>
            <a:picLocks noGrp="1" noChangeAspect="1"/>
          </p:cNvPicPr>
          <p:nvPr>
            <p:ph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4238454" y="5274205"/>
            <a:ext cx="4905546" cy="270030"/>
          </a:xfrm>
        </p:spPr>
        <p:txBody>
          <a:bodyPr/>
          <a:lstStyle/>
          <a:p>
            <a:r>
              <a:rPr lang="de-DE" sz="1800" b="1" dirty="0">
                <a:solidFill>
                  <a:srgbClr val="FFFFFF"/>
                </a:solidFill>
              </a:rPr>
              <a:t>Vielen Dank für </a:t>
            </a:r>
            <a:r>
              <a:rPr lang="de-DE" sz="1800" b="1" dirty="0" smtClean="0">
                <a:solidFill>
                  <a:srgbClr val="FFFFFF"/>
                </a:solidFill>
              </a:rPr>
              <a:t>Eure </a:t>
            </a:r>
            <a:r>
              <a:rPr lang="de-DE" sz="1800" b="1" dirty="0">
                <a:solidFill>
                  <a:srgbClr val="FFFFFF"/>
                </a:solidFill>
              </a:rPr>
              <a:t>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118002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idx="18"/>
          </p:nvPr>
        </p:nvPicPr>
        <p:blipFill>
          <a:blip r:embed="rId2"/>
          <a:stretch>
            <a:fillRect/>
          </a:stretch>
        </p:blipFill>
        <p:spPr>
          <a:xfrm>
            <a:off x="6011863" y="3656678"/>
            <a:ext cx="2881312" cy="2875219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pPr marL="774900" lvl="1" indent="-342900">
              <a:buFont typeface="Wingdings" panose="05000000000000000000" pitchFamily="2" charset="2"/>
              <a:buChar char="Ø"/>
            </a:pPr>
            <a:endParaRPr lang="de-DE" sz="2400" i="0" dirty="0">
              <a:latin typeface="+mj-lt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20"/>
          </p:nvPr>
        </p:nvSpPr>
        <p:spPr/>
        <p:txBody>
          <a:bodyPr anchor="ctr"/>
          <a:lstStyle/>
          <a:p>
            <a:pPr lvl="0">
              <a:spcBef>
                <a:spcPts val="0"/>
              </a:spcBef>
            </a:pPr>
            <a:r>
              <a:rPr lang="de-DE" sz="2000" b="0" i="0" dirty="0">
                <a:latin typeface="Arial"/>
              </a:rPr>
              <a:t>Wie habt Ihr </a:t>
            </a:r>
            <a:r>
              <a:rPr lang="de-DE" sz="2000" b="0" i="0" dirty="0" smtClean="0">
                <a:latin typeface="Arial"/>
              </a:rPr>
              <a:t>Eure </a:t>
            </a:r>
            <a:r>
              <a:rPr lang="de-DE" sz="2000" b="0" i="0" dirty="0">
                <a:latin typeface="Arial"/>
              </a:rPr>
              <a:t>Woche gestaltet </a:t>
            </a:r>
            <a:endParaRPr lang="de-DE" sz="2000" b="0" i="0" dirty="0" smtClean="0">
              <a:latin typeface="Arial"/>
            </a:endParaRPr>
          </a:p>
          <a:p>
            <a:pPr lvl="0">
              <a:spcBef>
                <a:spcPts val="0"/>
              </a:spcBef>
            </a:pPr>
            <a:r>
              <a:rPr lang="de-DE" sz="2000" b="0" i="0" dirty="0" smtClean="0">
                <a:latin typeface="Arial"/>
              </a:rPr>
              <a:t>und </a:t>
            </a:r>
            <a:r>
              <a:rPr lang="de-DE" sz="2000" b="0" i="0" dirty="0">
                <a:latin typeface="Arial"/>
              </a:rPr>
              <a:t>Eure Pausen/ Freistunden </a:t>
            </a:r>
            <a:endParaRPr lang="de-DE" sz="2000" b="0" i="0" dirty="0" smtClean="0">
              <a:latin typeface="Arial"/>
            </a:endParaRPr>
          </a:p>
          <a:p>
            <a:pPr lvl="0">
              <a:spcBef>
                <a:spcPts val="0"/>
              </a:spcBef>
            </a:pPr>
            <a:r>
              <a:rPr lang="de-DE" sz="2000" b="0" i="0" dirty="0" smtClean="0">
                <a:latin typeface="Arial"/>
              </a:rPr>
              <a:t>genutzt?</a:t>
            </a:r>
            <a:endParaRPr lang="de-DE" sz="2000" b="0" i="0" dirty="0">
              <a:latin typeface="+mj-lt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24"/>
          </p:nvPr>
        </p:nvSpPr>
        <p:spPr>
          <a:xfrm>
            <a:off x="252000" y="774000"/>
            <a:ext cx="2865669" cy="2880320"/>
          </a:xfrm>
          <a:solidFill>
            <a:srgbClr val="07A1E2"/>
          </a:solidFill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de-DE" sz="2000" b="0" i="0" dirty="0" smtClean="0">
                <a:latin typeface="+mj-lt"/>
              </a:rPr>
              <a:t>Was glaubt Ihr verändert sich im Studium im Gegensatz zur Schule?</a:t>
            </a:r>
            <a:endParaRPr lang="de-DE" sz="2000" b="0" i="0" dirty="0">
              <a:latin typeface="+mj-lt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79512" y="278650"/>
            <a:ext cx="5652084" cy="492672"/>
          </a:xfrm>
        </p:spPr>
        <p:txBody>
          <a:bodyPr/>
          <a:lstStyle/>
          <a:p>
            <a:r>
              <a:rPr lang="de-DE" b="1" dirty="0" smtClean="0">
                <a:solidFill>
                  <a:srgbClr val="07A1E2"/>
                </a:solidFill>
              </a:rPr>
              <a:t>Was verändert sich für mich? </a:t>
            </a:r>
            <a:r>
              <a:rPr lang="de-DE" b="1" dirty="0" smtClean="0"/>
              <a:t>Fragen an Euch</a:t>
            </a:r>
            <a:endParaRPr lang="de-DE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25"/>
          </p:nvPr>
        </p:nvPicPr>
        <p:blipFill>
          <a:blip r:embed="rId3"/>
          <a:stretch>
            <a:fillRect/>
          </a:stretch>
        </p:blipFill>
        <p:spPr>
          <a:xfrm>
            <a:off x="251619" y="3654425"/>
            <a:ext cx="2879725" cy="2879725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idx="26"/>
          </p:nvPr>
        </p:nvSpPr>
        <p:spPr>
          <a:solidFill>
            <a:srgbClr val="07A1E2"/>
          </a:solidFill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de-DE" sz="2000" b="0" i="0" dirty="0" smtClean="0">
                <a:latin typeface="+mj-lt"/>
              </a:rPr>
              <a:t>Was habt Ihr </a:t>
            </a:r>
          </a:p>
          <a:p>
            <a:pPr>
              <a:spcBef>
                <a:spcPts val="0"/>
              </a:spcBef>
            </a:pPr>
            <a:r>
              <a:rPr lang="de-DE" sz="2000" b="0" i="0" dirty="0" smtClean="0">
                <a:latin typeface="+mj-lt"/>
              </a:rPr>
              <a:t>neben der Schule gemacht?</a:t>
            </a:r>
            <a:endParaRPr lang="de-DE" sz="2000" b="0" i="0" dirty="0">
              <a:latin typeface="+mj-lt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69" y="775849"/>
            <a:ext cx="2904319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5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idx="18"/>
          </p:nvPr>
        </p:nvPicPr>
        <p:blipFill>
          <a:blip r:embed="rId2"/>
          <a:stretch>
            <a:fillRect/>
          </a:stretch>
        </p:blipFill>
        <p:spPr>
          <a:xfrm>
            <a:off x="6011863" y="3656678"/>
            <a:ext cx="2881312" cy="2875219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pPr marL="774900" lvl="1" indent="-342900">
              <a:buFont typeface="Wingdings" panose="05000000000000000000" pitchFamily="2" charset="2"/>
              <a:buChar char="Ø"/>
            </a:pPr>
            <a:endParaRPr lang="de-DE" sz="2400" i="0" dirty="0">
              <a:latin typeface="+mj-lt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20"/>
          </p:nvPr>
        </p:nvSpPr>
        <p:spPr>
          <a:solidFill>
            <a:srgbClr val="185191"/>
          </a:solidFill>
        </p:spPr>
        <p:txBody>
          <a:bodyPr anchor="ctr"/>
          <a:lstStyle/>
          <a:p>
            <a:pPr lvl="0"/>
            <a:r>
              <a:rPr lang="de-DE" sz="2000" b="0" i="0" dirty="0">
                <a:latin typeface="Arial"/>
              </a:rPr>
              <a:t>Wie lebt Ihr aktuell und wie lebt Ihr voraussichtlich im Studium?</a:t>
            </a:r>
          </a:p>
          <a:p>
            <a:pPr marL="594900" indent="-342900">
              <a:buFont typeface="Wingdings" panose="05000000000000000000" pitchFamily="2" charset="2"/>
              <a:buChar char="Ø"/>
            </a:pPr>
            <a:endParaRPr lang="de-DE" sz="2000" i="0" dirty="0">
              <a:latin typeface="+mj-lt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24"/>
          </p:nvPr>
        </p:nvSpPr>
        <p:spPr>
          <a:xfrm>
            <a:off x="252000" y="774000"/>
            <a:ext cx="2865669" cy="2880320"/>
          </a:xfrm>
          <a:solidFill>
            <a:srgbClr val="185191"/>
          </a:solidFill>
        </p:spPr>
        <p:txBody>
          <a:bodyPr anchor="ctr"/>
          <a:lstStyle/>
          <a:p>
            <a:pPr lvl="0">
              <a:spcBef>
                <a:spcPts val="0"/>
              </a:spcBef>
            </a:pPr>
            <a:r>
              <a:rPr lang="de-DE" sz="2000" b="0" i="0" dirty="0">
                <a:latin typeface="Arial"/>
              </a:rPr>
              <a:t>Welche Entscheidungen </a:t>
            </a:r>
            <a:endParaRPr lang="de-DE" sz="2000" b="0" i="0" dirty="0" smtClean="0">
              <a:latin typeface="Arial"/>
            </a:endParaRPr>
          </a:p>
          <a:p>
            <a:pPr lvl="0">
              <a:spcBef>
                <a:spcPts val="0"/>
              </a:spcBef>
            </a:pPr>
            <a:r>
              <a:rPr lang="de-DE" sz="2000" b="0" i="0" dirty="0" smtClean="0">
                <a:latin typeface="Arial"/>
              </a:rPr>
              <a:t>habt </a:t>
            </a:r>
            <a:r>
              <a:rPr lang="de-DE" sz="2000" b="0" i="0" dirty="0">
                <a:latin typeface="Arial"/>
              </a:rPr>
              <a:t>Ihr bisher für Euch selbst getroffen </a:t>
            </a:r>
            <a:endParaRPr lang="de-DE" sz="2000" b="0" i="0" dirty="0" smtClean="0">
              <a:latin typeface="Arial"/>
            </a:endParaRPr>
          </a:p>
          <a:p>
            <a:pPr lvl="0">
              <a:spcBef>
                <a:spcPts val="0"/>
              </a:spcBef>
            </a:pPr>
            <a:r>
              <a:rPr lang="de-DE" sz="2000" b="0" i="0" dirty="0" smtClean="0">
                <a:latin typeface="Arial"/>
              </a:rPr>
              <a:t>und </a:t>
            </a:r>
            <a:r>
              <a:rPr lang="de-DE" sz="2000" b="0" i="0" dirty="0">
                <a:latin typeface="Arial"/>
              </a:rPr>
              <a:t>was hat Euch dabei geholfen?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79512" y="278650"/>
            <a:ext cx="5652084" cy="492672"/>
          </a:xfrm>
        </p:spPr>
        <p:txBody>
          <a:bodyPr/>
          <a:lstStyle/>
          <a:p>
            <a:r>
              <a:rPr lang="de-DE" b="1" dirty="0" smtClean="0">
                <a:solidFill>
                  <a:srgbClr val="07A1E2"/>
                </a:solidFill>
              </a:rPr>
              <a:t>Was verändert sich für mich? </a:t>
            </a:r>
            <a:r>
              <a:rPr lang="de-DE" b="1" dirty="0" smtClean="0"/>
              <a:t>Fragen an Euch</a:t>
            </a:r>
            <a:endParaRPr lang="de-DE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25"/>
          </p:nvPr>
        </p:nvPicPr>
        <p:blipFill>
          <a:blip r:embed="rId3"/>
          <a:stretch>
            <a:fillRect/>
          </a:stretch>
        </p:blipFill>
        <p:spPr>
          <a:xfrm>
            <a:off x="251619" y="3654425"/>
            <a:ext cx="2879725" cy="2879725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idx="26"/>
          </p:nvPr>
        </p:nvSpPr>
        <p:spPr>
          <a:solidFill>
            <a:srgbClr val="185191"/>
          </a:solidFill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de-DE" sz="2000" b="0" i="0" dirty="0">
                <a:latin typeface="+mj-lt"/>
              </a:rPr>
              <a:t>Wie habt Ihr </a:t>
            </a:r>
            <a:endParaRPr lang="de-DE" sz="2000" b="0" i="0" dirty="0" smtClean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de-DE" sz="2000" b="0" i="0" dirty="0" smtClean="0">
                <a:latin typeface="+mj-lt"/>
              </a:rPr>
              <a:t>für </a:t>
            </a:r>
            <a:r>
              <a:rPr lang="de-DE" sz="2000" b="0" i="0" dirty="0">
                <a:latin typeface="+mj-lt"/>
              </a:rPr>
              <a:t>Klausuren oder mündliche Prüfungen gelernt?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69" y="775849"/>
            <a:ext cx="2904319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>
                <a:solidFill>
                  <a:srgbClr val="B2B2B2"/>
                </a:solidFill>
              </a:rPr>
              <a:pPr/>
              <a:t>7</a:t>
            </a:fld>
            <a:endParaRPr lang="de-DE" dirty="0">
              <a:solidFill>
                <a:srgbClr val="B2B2B2"/>
              </a:solidFill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8"/>
          </p:nvPr>
        </p:nvSpPr>
        <p:spPr>
          <a:xfrm>
            <a:off x="3419872" y="3654025"/>
            <a:ext cx="5472608" cy="2880320"/>
          </a:xfrm>
        </p:spPr>
        <p:txBody>
          <a:bodyPr/>
          <a:lstStyle/>
          <a:p>
            <a:pPr marL="0" lvl="0">
              <a:spcBef>
                <a:spcPts val="0"/>
              </a:spcBef>
            </a:pPr>
            <a:endParaRPr lang="de-DE" sz="2400" dirty="0">
              <a:latin typeface="+mj-lt"/>
            </a:endParaRPr>
          </a:p>
          <a:p>
            <a:pPr lvl="0">
              <a:lnSpc>
                <a:spcPct val="150000"/>
              </a:lnSpc>
            </a:pPr>
            <a:r>
              <a:rPr lang="de-DE" sz="2400" i="0" dirty="0">
                <a:latin typeface="Arial"/>
              </a:rPr>
              <a:t>… </a:t>
            </a:r>
            <a:r>
              <a:rPr lang="de-DE" sz="1800" b="0" i="0" dirty="0" smtClean="0">
                <a:latin typeface="Arial"/>
              </a:rPr>
              <a:t>ist </a:t>
            </a:r>
            <a:r>
              <a:rPr lang="de-DE" sz="2400" i="0" dirty="0">
                <a:solidFill>
                  <a:srgbClr val="185191"/>
                </a:solidFill>
                <a:latin typeface="Arial"/>
              </a:rPr>
              <a:t>freiwillig</a:t>
            </a:r>
            <a:r>
              <a:rPr lang="de-DE" sz="2400" i="0" dirty="0">
                <a:latin typeface="Arial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de-DE" sz="2400" i="0" dirty="0">
                <a:latin typeface="Arial"/>
              </a:rPr>
              <a:t>… </a:t>
            </a:r>
            <a:r>
              <a:rPr lang="de-DE" sz="18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besteht aus viel </a:t>
            </a:r>
            <a:r>
              <a:rPr lang="de-DE" sz="2400" i="0" dirty="0" smtClean="0">
                <a:solidFill>
                  <a:srgbClr val="185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r>
              <a:rPr lang="de-DE" sz="1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</a:p>
          <a:p>
            <a:pPr>
              <a:lnSpc>
                <a:spcPct val="150000"/>
              </a:lnSpc>
            </a:pPr>
            <a:r>
              <a:rPr lang="de-DE" sz="2400" i="0" dirty="0">
                <a:latin typeface="Arial"/>
              </a:rPr>
              <a:t>… </a:t>
            </a:r>
            <a:r>
              <a:rPr lang="de-DE" sz="18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könnt </a:t>
            </a:r>
            <a:r>
              <a:rPr lang="de-DE" sz="1800" b="0" i="0" dirty="0">
                <a:latin typeface="Arial" panose="020B0604020202020204" pitchFamily="34" charset="0"/>
                <a:cs typeface="Arial" panose="020B0604020202020204" pitchFamily="34" charset="0"/>
              </a:rPr>
              <a:t>ihr </a:t>
            </a:r>
            <a:r>
              <a:rPr lang="de-DE" sz="2400" i="0" dirty="0">
                <a:solidFill>
                  <a:srgbClr val="185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selbst </a:t>
            </a:r>
            <a:r>
              <a:rPr lang="de-DE" sz="2400" i="0" dirty="0" smtClean="0">
                <a:solidFill>
                  <a:srgbClr val="185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gestalten</a:t>
            </a:r>
            <a:r>
              <a:rPr lang="de-DE" sz="1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2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13145" y="773113"/>
            <a:ext cx="2877160" cy="2881312"/>
          </a:xfrm>
        </p:spPr>
      </p:pic>
      <p:pic>
        <p:nvPicPr>
          <p:cNvPr id="11" name="Inhaltsplatzhalter 10"/>
          <p:cNvPicPr>
            <a:picLocks noGrp="1" noChangeAspect="1"/>
          </p:cNvPicPr>
          <p:nvPr>
            <p:ph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2413" y="3784806"/>
            <a:ext cx="2879725" cy="2618962"/>
          </a:xfrm>
        </p:spPr>
      </p:pic>
      <p:sp>
        <p:nvSpPr>
          <p:cNvPr id="9" name="Inhaltsplatzhalter 8"/>
          <p:cNvSpPr>
            <a:spLocks noGrp="1"/>
          </p:cNvSpPr>
          <p:nvPr>
            <p:ph idx="24"/>
          </p:nvPr>
        </p:nvSpPr>
        <p:spPr/>
        <p:txBody>
          <a:bodyPr/>
          <a:lstStyle/>
          <a:p>
            <a:pPr marL="432000"/>
            <a:endParaRPr lang="de-DE" sz="800" dirty="0"/>
          </a:p>
          <a:p>
            <a:endParaRPr lang="de-DE" sz="2400" i="0" dirty="0" smtClean="0">
              <a:latin typeface="+mj-lt"/>
            </a:endParaRPr>
          </a:p>
          <a:p>
            <a:r>
              <a:rPr lang="de-DE" sz="2400" i="0" dirty="0" smtClean="0">
                <a:latin typeface="+mj-lt"/>
              </a:rPr>
              <a:t>STUDIEREN…</a:t>
            </a:r>
            <a:r>
              <a:rPr lang="de-DE" sz="1800" i="0" dirty="0" smtClean="0">
                <a:latin typeface="+mj-lt"/>
              </a:rPr>
              <a:t>      </a:t>
            </a:r>
            <a:r>
              <a:rPr lang="de-DE" sz="1800" dirty="0" smtClean="0">
                <a:latin typeface="+mj-lt"/>
              </a:rPr>
              <a:t>  </a:t>
            </a:r>
            <a:endParaRPr lang="de-DE" sz="1800" dirty="0">
              <a:latin typeface="+mj-lt"/>
            </a:endParaRPr>
          </a:p>
          <a:p>
            <a:r>
              <a:rPr lang="de-DE" sz="2400" i="0" dirty="0" smtClean="0">
                <a:latin typeface="Arial"/>
              </a:rPr>
              <a:t>… </a:t>
            </a:r>
            <a:r>
              <a:rPr lang="de-DE" sz="1800" b="0" i="0" dirty="0" smtClean="0">
                <a:latin typeface="+mj-lt"/>
              </a:rPr>
              <a:t>bedarf </a:t>
            </a:r>
            <a:r>
              <a:rPr lang="de-DE" sz="1800" b="0" i="0" dirty="0">
                <a:latin typeface="+mj-lt"/>
              </a:rPr>
              <a:t>einer hohen </a:t>
            </a:r>
            <a:r>
              <a:rPr lang="de-DE" sz="2400" i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Eigeninitiative</a:t>
            </a:r>
            <a:r>
              <a:rPr lang="de-DE" sz="2400" i="0" dirty="0" smtClean="0">
                <a:latin typeface="+mj-lt"/>
              </a:rPr>
              <a:t>.</a:t>
            </a:r>
            <a:endParaRPr lang="de-DE" sz="600" i="0" dirty="0">
              <a:latin typeface="+mj-lt"/>
            </a:endParaRPr>
          </a:p>
          <a:p>
            <a:endParaRPr lang="de-DE" sz="600" i="0" dirty="0">
              <a:solidFill>
                <a:srgbClr val="00ACE6"/>
              </a:solidFill>
              <a:latin typeface="+mj-lt"/>
            </a:endParaRPr>
          </a:p>
          <a:p>
            <a:r>
              <a:rPr lang="de-DE" sz="1800" i="0" dirty="0">
                <a:latin typeface="+mj-lt"/>
              </a:rPr>
              <a:t> </a:t>
            </a:r>
          </a:p>
          <a:p>
            <a:pPr marL="432000"/>
            <a:r>
              <a:rPr lang="de-DE" sz="1600" dirty="0">
                <a:latin typeface="+mj-lt"/>
              </a:rPr>
              <a:t>	</a:t>
            </a:r>
          </a:p>
        </p:txBody>
      </p:sp>
      <p:sp>
        <p:nvSpPr>
          <p:cNvPr id="8" name="Titel 6"/>
          <p:cNvSpPr txBox="1">
            <a:spLocks/>
          </p:cNvSpPr>
          <p:nvPr/>
        </p:nvSpPr>
        <p:spPr>
          <a:xfrm>
            <a:off x="179512" y="278650"/>
            <a:ext cx="5652084" cy="492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1600" b="0" i="0" u="none" strike="noStrike" kern="1200" baseline="0">
                <a:solidFill>
                  <a:srgbClr val="18519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b="1" dirty="0" smtClean="0">
                <a:solidFill>
                  <a:srgbClr val="07A1E2"/>
                </a:solidFill>
              </a:rPr>
              <a:t>Was verändert sich für mich? </a:t>
            </a:r>
            <a:r>
              <a:rPr lang="de-DE" b="1" dirty="0"/>
              <a:t>Das Wichtigste in Kürze</a:t>
            </a:r>
          </a:p>
        </p:txBody>
      </p:sp>
    </p:spTree>
    <p:extLst>
      <p:ext uri="{BB962C8B-B14F-4D97-AF65-F5344CB8AC3E}">
        <p14:creationId xmlns:p14="http://schemas.microsoft.com/office/powerpoint/2010/main" val="52651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8"/>
          </p:nvPr>
        </p:nvSpPr>
        <p:spPr/>
        <p:txBody>
          <a:bodyPr tIns="216000"/>
          <a:lstStyle/>
          <a:p>
            <a:pPr lvl="0">
              <a:spcBef>
                <a:spcPts val="600"/>
              </a:spcBef>
            </a:pPr>
            <a:r>
              <a:rPr lang="de-DE" sz="2000" i="0" dirty="0" smtClean="0">
                <a:latin typeface="+mn-lt"/>
              </a:rPr>
              <a:t>STUDIUM</a:t>
            </a:r>
          </a:p>
          <a:p>
            <a:pPr marL="537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1600" b="0" i="0" dirty="0" smtClean="0">
                <a:latin typeface="+mn-lt"/>
              </a:rPr>
              <a:t>Studienangebot</a:t>
            </a:r>
          </a:p>
          <a:p>
            <a:pPr marL="537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1600" b="0" i="0" dirty="0" smtClean="0">
                <a:latin typeface="+mn-lt"/>
              </a:rPr>
              <a:t>Der </a:t>
            </a:r>
            <a:r>
              <a:rPr lang="de-DE" sz="1600" b="0" i="0" dirty="0">
                <a:latin typeface="+mn-lt"/>
              </a:rPr>
              <a:t>Stundenplan muss erstellt werden</a:t>
            </a:r>
          </a:p>
          <a:p>
            <a:pPr marL="537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1600" b="0" i="0" dirty="0">
                <a:latin typeface="+mn-lt"/>
              </a:rPr>
              <a:t>Keine festen Sitzplätze</a:t>
            </a:r>
          </a:p>
          <a:p>
            <a:pPr marL="537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1600" b="0" i="0" dirty="0">
                <a:latin typeface="+mn-lt"/>
              </a:rPr>
              <a:t>Mein Name ist nicht bekannt</a:t>
            </a:r>
          </a:p>
          <a:p>
            <a:pPr marL="537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1600" b="0" i="0" dirty="0">
                <a:latin typeface="+mn-lt"/>
              </a:rPr>
              <a:t>Ich kenne die Namen der Anderen (erstmal) nicht</a:t>
            </a:r>
          </a:p>
          <a:p>
            <a:pPr marL="537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1600" b="0" i="0" dirty="0">
                <a:latin typeface="+mn-lt"/>
              </a:rPr>
              <a:t>Ich kenne mich an der Hochschule noch nicht aus</a:t>
            </a:r>
          </a:p>
          <a:p>
            <a:pPr marL="537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1600" b="0" i="0" dirty="0">
                <a:latin typeface="+mn-lt"/>
              </a:rPr>
              <a:t>Ich weiß noch nicht wie ich freie Zeiten verbringen soll</a:t>
            </a:r>
          </a:p>
          <a:p>
            <a:pPr marL="537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1600" b="0" i="0" dirty="0">
                <a:latin typeface="+mn-lt"/>
              </a:rPr>
              <a:t>Informationen sind </a:t>
            </a:r>
            <a:r>
              <a:rPr lang="de-DE" sz="1600" b="0" i="0" dirty="0" smtClean="0">
                <a:latin typeface="+mn-lt"/>
              </a:rPr>
              <a:t>einzuholen</a:t>
            </a:r>
          </a:p>
          <a:p>
            <a:pPr marL="537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1600" b="0" i="0" dirty="0" smtClean="0">
                <a:latin typeface="+mn-lt"/>
              </a:rPr>
              <a:t>Ich lebe ggf. mit mir fremden Personen zusammen oder allein</a:t>
            </a:r>
          </a:p>
          <a:p>
            <a:pPr marL="537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1600" b="0" i="0" dirty="0" smtClean="0">
                <a:latin typeface="+mn-lt"/>
              </a:rPr>
              <a:t>Ich organisiere ggf. ab jetzt meinen Alltag allein</a:t>
            </a:r>
            <a:endParaRPr lang="de-DE" sz="1600" b="0" i="0" dirty="0">
              <a:latin typeface="+mn-lt"/>
            </a:endParaRPr>
          </a:p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24"/>
          </p:nvPr>
        </p:nvSpPr>
        <p:spPr/>
        <p:txBody>
          <a:bodyPr tIns="216000"/>
          <a:lstStyle/>
          <a:p>
            <a:pPr lvl="0"/>
            <a:r>
              <a:rPr lang="de-DE" sz="2000" i="0" dirty="0" smtClean="0">
                <a:latin typeface="+mn-lt"/>
              </a:rPr>
              <a:t>SCHULE</a:t>
            </a:r>
          </a:p>
          <a:p>
            <a:pPr marL="538163" lvl="0" indent="-287338">
              <a:buFont typeface="Wingdings" panose="05000000000000000000" pitchFamily="2" charset="2"/>
              <a:buChar char="ü"/>
            </a:pPr>
            <a:r>
              <a:rPr lang="de-DE" sz="1600" b="0" i="0" dirty="0" smtClean="0">
                <a:latin typeface="+mn-lt"/>
              </a:rPr>
              <a:t>Schulpflicht</a:t>
            </a:r>
          </a:p>
          <a:p>
            <a:pPr marL="538163" lvl="0" indent="-287338">
              <a:buFont typeface="Wingdings" panose="05000000000000000000" pitchFamily="2" charset="2"/>
              <a:buChar char="ü"/>
            </a:pPr>
            <a:r>
              <a:rPr lang="de-DE" sz="1600" b="0" i="0" dirty="0" smtClean="0">
                <a:latin typeface="+mn-lt"/>
              </a:rPr>
              <a:t>Fester </a:t>
            </a:r>
            <a:r>
              <a:rPr lang="de-DE" sz="1600" b="0" i="0" dirty="0">
                <a:latin typeface="+mn-lt"/>
              </a:rPr>
              <a:t>Stundenplan</a:t>
            </a:r>
          </a:p>
          <a:p>
            <a:pPr marL="538163" lvl="0" indent="-287338">
              <a:buFont typeface="Wingdings" panose="05000000000000000000" pitchFamily="2" charset="2"/>
              <a:buChar char="ü"/>
            </a:pPr>
            <a:r>
              <a:rPr lang="de-DE" sz="1600" b="0" i="0" dirty="0">
                <a:latin typeface="+mn-lt"/>
              </a:rPr>
              <a:t>Feste Sitzplätze/Sitzordnung</a:t>
            </a:r>
          </a:p>
          <a:p>
            <a:pPr marL="538163" lvl="0" indent="-287338">
              <a:buFont typeface="Wingdings" panose="05000000000000000000" pitchFamily="2" charset="2"/>
              <a:buChar char="ü"/>
            </a:pPr>
            <a:r>
              <a:rPr lang="de-DE" sz="1600" b="0" i="0" dirty="0" smtClean="0">
                <a:latin typeface="+mn-lt"/>
              </a:rPr>
              <a:t>Alle kennen </a:t>
            </a:r>
            <a:r>
              <a:rPr lang="de-DE" sz="1600" b="0" i="0" dirty="0">
                <a:latin typeface="+mn-lt"/>
              </a:rPr>
              <a:t>meinen Namen</a:t>
            </a:r>
          </a:p>
          <a:p>
            <a:pPr marL="538163" lvl="0" indent="-287338">
              <a:buFont typeface="Wingdings" panose="05000000000000000000" pitchFamily="2" charset="2"/>
              <a:buChar char="ü"/>
            </a:pPr>
            <a:r>
              <a:rPr lang="de-DE" sz="1600" b="0" i="0" dirty="0">
                <a:latin typeface="+mn-lt"/>
              </a:rPr>
              <a:t>Ich kenne alle Namen</a:t>
            </a:r>
          </a:p>
          <a:p>
            <a:pPr marL="538163" lvl="0" indent="-287338">
              <a:buFont typeface="Wingdings" panose="05000000000000000000" pitchFamily="2" charset="2"/>
              <a:buChar char="ü"/>
            </a:pPr>
            <a:r>
              <a:rPr lang="de-DE" sz="1600" b="0" i="0" dirty="0">
                <a:latin typeface="+mn-lt"/>
              </a:rPr>
              <a:t>Ich kenne das Gebäude</a:t>
            </a:r>
          </a:p>
          <a:p>
            <a:pPr marL="538163" lvl="0" indent="-287338">
              <a:buFont typeface="Wingdings" panose="05000000000000000000" pitchFamily="2" charset="2"/>
              <a:buChar char="ü"/>
            </a:pPr>
            <a:r>
              <a:rPr lang="de-DE" sz="1600" b="0" i="0" dirty="0">
                <a:latin typeface="+mn-lt"/>
              </a:rPr>
              <a:t>Ich weiß, wie ich meine Pausen </a:t>
            </a:r>
            <a:r>
              <a:rPr lang="de-DE" sz="1600" b="0" i="0" dirty="0" smtClean="0">
                <a:latin typeface="+mn-lt"/>
              </a:rPr>
              <a:t>und Freistunden verbringe</a:t>
            </a:r>
            <a:endParaRPr lang="de-DE" sz="1600" b="0" i="0" dirty="0">
              <a:latin typeface="+mn-lt"/>
            </a:endParaRPr>
          </a:p>
          <a:p>
            <a:pPr marL="538163" lvl="0" indent="-287338">
              <a:buFont typeface="Wingdings" panose="05000000000000000000" pitchFamily="2" charset="2"/>
              <a:buChar char="ü"/>
            </a:pPr>
            <a:r>
              <a:rPr lang="de-DE" sz="1600" b="0" i="0" dirty="0">
                <a:latin typeface="+mn-lt"/>
              </a:rPr>
              <a:t>Ich bekomme alle Informationen „geliefert</a:t>
            </a:r>
            <a:r>
              <a:rPr lang="de-DE" sz="1600" b="0" i="0" dirty="0" smtClean="0">
                <a:latin typeface="+mn-lt"/>
              </a:rPr>
              <a:t>“</a:t>
            </a:r>
          </a:p>
          <a:p>
            <a:pPr marL="538163" lvl="0" indent="-287338">
              <a:buFont typeface="Wingdings" panose="05000000000000000000" pitchFamily="2" charset="2"/>
              <a:buChar char="ü"/>
            </a:pPr>
            <a:r>
              <a:rPr lang="de-DE" sz="1600" b="0" i="0" dirty="0">
                <a:latin typeface="+mn-lt"/>
              </a:rPr>
              <a:t> </a:t>
            </a:r>
            <a:r>
              <a:rPr lang="de-DE" sz="1600" b="0" i="0" dirty="0" smtClean="0">
                <a:latin typeface="+mn-lt"/>
              </a:rPr>
              <a:t>Ich lebe mit mir bekannten Personen zusammen</a:t>
            </a:r>
          </a:p>
          <a:p>
            <a:pPr marL="538163" lvl="0" indent="-287338">
              <a:buFont typeface="Wingdings" panose="05000000000000000000" pitchFamily="2" charset="2"/>
              <a:buChar char="ü"/>
            </a:pPr>
            <a:r>
              <a:rPr lang="de-DE" sz="1600" b="0" i="0" dirty="0" smtClean="0">
                <a:latin typeface="+mn-lt"/>
              </a:rPr>
              <a:t>Meine Familie/meine Vertrauenspersonen sind in meiner Nähe und verbringen/organisieren mit mir gemeinsam den Alltag</a:t>
            </a:r>
            <a:endParaRPr lang="de-DE" sz="1600" b="0" i="0" dirty="0">
              <a:latin typeface="+mn-lt"/>
            </a:endParaRPr>
          </a:p>
          <a:p>
            <a:pPr marL="538163" indent="-287338"/>
            <a:endParaRPr lang="de-DE" b="0" dirty="0"/>
          </a:p>
        </p:txBody>
      </p:sp>
      <p:sp>
        <p:nvSpPr>
          <p:cNvPr id="7" name="Titel 6"/>
          <p:cNvSpPr txBox="1">
            <a:spLocks/>
          </p:cNvSpPr>
          <p:nvPr/>
        </p:nvSpPr>
        <p:spPr>
          <a:xfrm>
            <a:off x="179512" y="278650"/>
            <a:ext cx="5652084" cy="492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1600" b="0" i="0" u="none" strike="noStrike" kern="1200" baseline="0">
                <a:solidFill>
                  <a:srgbClr val="18519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b="1" dirty="0" smtClean="0">
                <a:solidFill>
                  <a:srgbClr val="07A1E2"/>
                </a:solidFill>
              </a:rPr>
              <a:t>Was verändert sich für mich? 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59297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E86EE-D51B-4BED-B5CD-B52B8BABC030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8"/>
          </p:nvPr>
        </p:nvSpPr>
        <p:spPr/>
        <p:txBody>
          <a:bodyPr tIns="216000"/>
          <a:lstStyle/>
          <a:p>
            <a:r>
              <a:rPr lang="de-DE" sz="2000" i="0" dirty="0" smtClean="0">
                <a:latin typeface="+mn-lt"/>
              </a:rPr>
              <a:t>DOZIERENDE</a:t>
            </a:r>
          </a:p>
          <a:p>
            <a:pPr marL="594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de-DE" sz="1600" b="0" i="0" dirty="0" smtClean="0">
                <a:latin typeface="+mn-lt"/>
              </a:rPr>
              <a:t>Lehrauftrag</a:t>
            </a:r>
          </a:p>
          <a:p>
            <a:pPr marL="594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600" b="0" i="0" dirty="0">
                <a:latin typeface="+mn-lt"/>
              </a:rPr>
              <a:t>u</a:t>
            </a:r>
            <a:r>
              <a:rPr lang="de-DE" sz="1600" b="0" i="0" dirty="0" smtClean="0">
                <a:latin typeface="+mn-lt"/>
              </a:rPr>
              <a:t>nbekannt </a:t>
            </a:r>
          </a:p>
          <a:p>
            <a:pPr marL="594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600" b="0" i="0" dirty="0" smtClean="0">
                <a:latin typeface="+mn-lt"/>
              </a:rPr>
              <a:t>keine Vertrauenspersonen</a:t>
            </a:r>
          </a:p>
          <a:p>
            <a:pPr marL="594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600" b="0" i="0" dirty="0">
                <a:latin typeface="+mn-lt"/>
              </a:rPr>
              <a:t>m</a:t>
            </a:r>
            <a:r>
              <a:rPr lang="de-DE" sz="1600" b="0" i="0" dirty="0" smtClean="0">
                <a:latin typeface="+mn-lt"/>
              </a:rPr>
              <a:t>ind. 5 Jahre Berufserfahrung vor lehrender Tätigkeit</a:t>
            </a:r>
          </a:p>
          <a:p>
            <a:pPr marL="594900" indent="-342900">
              <a:buFont typeface="Wingdings" panose="05000000000000000000" pitchFamily="2" charset="2"/>
              <a:buChar char="ü"/>
            </a:pPr>
            <a:endParaRPr lang="de-DE" sz="2000" b="0" i="0" dirty="0">
              <a:latin typeface="+mn-lt"/>
            </a:endParaRPr>
          </a:p>
          <a:p>
            <a:pPr marL="594900" indent="-342900">
              <a:buFont typeface="Wingdings" panose="05000000000000000000" pitchFamily="2" charset="2"/>
              <a:buChar char="ü"/>
            </a:pPr>
            <a:endParaRPr lang="de-DE" sz="2000" b="0" i="0" dirty="0" smtClean="0">
              <a:latin typeface="+mn-lt"/>
            </a:endParaRPr>
          </a:p>
          <a:p>
            <a:pPr marL="594900" indent="-342900">
              <a:buFont typeface="Wingdings" panose="05000000000000000000" pitchFamily="2" charset="2"/>
              <a:buChar char="ü"/>
            </a:pPr>
            <a:endParaRPr lang="de-DE" sz="2000" b="0" i="0" dirty="0" smtClean="0">
              <a:latin typeface="+mn-lt"/>
            </a:endParaRPr>
          </a:p>
          <a:p>
            <a:pPr marL="594900" indent="-342900">
              <a:buFont typeface="Wingdings" panose="05000000000000000000" pitchFamily="2" charset="2"/>
              <a:buChar char="ü"/>
            </a:pPr>
            <a:endParaRPr lang="de-DE" sz="2000" b="0" i="0" dirty="0">
              <a:latin typeface="+mn-lt"/>
            </a:endParaRPr>
          </a:p>
          <a:p>
            <a:endParaRPr lang="de-DE" sz="2000" b="0" i="0" dirty="0">
              <a:latin typeface="+mn-lt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24"/>
          </p:nvPr>
        </p:nvSpPr>
        <p:spPr/>
        <p:txBody>
          <a:bodyPr tIns="216000"/>
          <a:lstStyle/>
          <a:p>
            <a:r>
              <a:rPr lang="de-DE" sz="2000" i="0" dirty="0" smtClean="0">
                <a:latin typeface="+mn-lt"/>
              </a:rPr>
              <a:t>LEHRKRÄFTE</a:t>
            </a:r>
          </a:p>
          <a:p>
            <a:pPr marL="594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600" b="0" i="0" dirty="0" smtClean="0">
                <a:latin typeface="+mn-lt"/>
              </a:rPr>
              <a:t>Lehrauftrag</a:t>
            </a:r>
          </a:p>
          <a:p>
            <a:pPr marL="594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600" b="0" i="0" dirty="0" smtClean="0">
                <a:latin typeface="+mn-lt"/>
              </a:rPr>
              <a:t>meist länger bekannt</a:t>
            </a:r>
          </a:p>
          <a:p>
            <a:pPr marL="594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600" b="0" i="0" dirty="0" smtClean="0">
                <a:latin typeface="+mn-lt"/>
              </a:rPr>
              <a:t>Ggf. Vertrauensperson</a:t>
            </a:r>
          </a:p>
          <a:p>
            <a:pPr marL="594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600" b="0" i="0" dirty="0">
                <a:latin typeface="+mn-lt"/>
              </a:rPr>
              <a:t>m</a:t>
            </a:r>
            <a:r>
              <a:rPr lang="de-DE" sz="1600" b="0" i="0" dirty="0" smtClean="0">
                <a:latin typeface="+mn-lt"/>
              </a:rPr>
              <a:t>eist lediglich lehrende Tätigkeit, keine weitere Berufspraxis</a:t>
            </a:r>
          </a:p>
          <a:p>
            <a:pPr marL="594900" indent="-342900">
              <a:buFont typeface="Wingdings" panose="05000000000000000000" pitchFamily="2" charset="2"/>
              <a:buChar char="ü"/>
            </a:pPr>
            <a:endParaRPr lang="de-DE" sz="2000" b="0" i="0" dirty="0">
              <a:latin typeface="+mn-lt"/>
            </a:endParaRPr>
          </a:p>
          <a:p>
            <a:pPr marL="594900" indent="-342900">
              <a:buFont typeface="Wingdings" panose="05000000000000000000" pitchFamily="2" charset="2"/>
              <a:buChar char="ü"/>
            </a:pPr>
            <a:endParaRPr lang="de-DE" sz="2000" b="0" i="0" dirty="0" smtClean="0">
              <a:latin typeface="+mn-lt"/>
            </a:endParaRPr>
          </a:p>
        </p:txBody>
      </p:sp>
      <p:sp>
        <p:nvSpPr>
          <p:cNvPr id="7" name="Titel 6"/>
          <p:cNvSpPr txBox="1">
            <a:spLocks/>
          </p:cNvSpPr>
          <p:nvPr/>
        </p:nvSpPr>
        <p:spPr>
          <a:xfrm>
            <a:off x="179512" y="278650"/>
            <a:ext cx="5652084" cy="492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1600" b="0" i="0" u="none" strike="noStrike" kern="1200" baseline="0">
                <a:solidFill>
                  <a:srgbClr val="18519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b="1" dirty="0" smtClean="0">
                <a:solidFill>
                  <a:srgbClr val="07A1E2"/>
                </a:solidFill>
              </a:rPr>
              <a:t>Was verändert sich für mich? </a:t>
            </a:r>
            <a:endParaRPr lang="de-DE" b="1" dirty="0"/>
          </a:p>
        </p:txBody>
      </p:sp>
      <p:pic>
        <p:nvPicPr>
          <p:cNvPr id="6" name="Grafik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9" t="10783" b="18295"/>
          <a:stretch/>
        </p:blipFill>
        <p:spPr>
          <a:xfrm>
            <a:off x="179512" y="3425305"/>
            <a:ext cx="8784976" cy="30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2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äsi_ZSB_01-2017">
  <a:themeElements>
    <a:clrScheme name="HSNR">
      <a:dk1>
        <a:srgbClr val="0073D1"/>
      </a:dk1>
      <a:lt1>
        <a:srgbClr val="00B0F0"/>
      </a:lt1>
      <a:dk2>
        <a:srgbClr val="58595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00B0F0"/>
      </a:accent5>
      <a:accent6>
        <a:srgbClr val="0073D1"/>
      </a:accent6>
      <a:hlink>
        <a:srgbClr val="C9F0FE"/>
      </a:hlink>
      <a:folHlink>
        <a:srgbClr val="F8F8F8"/>
      </a:folHlink>
    </a:clrScheme>
    <a:fontScheme name="Benutzerdefinier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Hyperio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äsi_ZSB_11-2018">
  <a:themeElements>
    <a:clrScheme name="Benutzerdefiniert HN">
      <a:dk1>
        <a:srgbClr val="0073D1"/>
      </a:dk1>
      <a:lt1>
        <a:srgbClr val="00B0F0"/>
      </a:lt1>
      <a:dk2>
        <a:srgbClr val="58595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00B0F0"/>
      </a:accent5>
      <a:accent6>
        <a:srgbClr val="0073D1"/>
      </a:accent6>
      <a:hlink>
        <a:srgbClr val="969696"/>
      </a:hlink>
      <a:folHlink>
        <a:srgbClr val="5F5F5F"/>
      </a:folHlink>
    </a:clrScheme>
    <a:fontScheme name="Benutzerdefinier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Hyperio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1808</Words>
  <Application>Microsoft Office PowerPoint</Application>
  <PresentationFormat>Bildschirmpräsentation (4:3)</PresentationFormat>
  <Paragraphs>585</Paragraphs>
  <Slides>43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43</vt:i4>
      </vt:variant>
    </vt:vector>
  </HeadingPairs>
  <TitlesOfParts>
    <vt:vector size="51" baseType="lpstr">
      <vt:lpstr>ＭＳ Ｐゴシック</vt:lpstr>
      <vt:lpstr>Arial</vt:lpstr>
      <vt:lpstr>Calibri</vt:lpstr>
      <vt:lpstr>Symbol</vt:lpstr>
      <vt:lpstr>Times New Roman</vt:lpstr>
      <vt:lpstr>Wingdings</vt:lpstr>
      <vt:lpstr>Präsi_ZSB_01-2017</vt:lpstr>
      <vt:lpstr>Präsi_ZSB_11-2018</vt:lpstr>
      <vt:lpstr>PowerPoint-Präsentation</vt:lpstr>
      <vt:lpstr>PowerPoint-Präsentation</vt:lpstr>
      <vt:lpstr>PowerPoint-Präsentation</vt:lpstr>
      <vt:lpstr>PowerPoint-Präsentation</vt:lpstr>
      <vt:lpstr>Was verändert sich für mich? Fragen an Euch</vt:lpstr>
      <vt:lpstr>Was verändert sich für mich? Fragen an Euch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Was kann ICH tun? Onlinetools zur Studienorientierung </vt:lpstr>
      <vt:lpstr> Was kann ICH tun? </vt:lpstr>
      <vt:lpstr> </vt:lpstr>
      <vt:lpstr> Was kann ICH tun? </vt:lpstr>
      <vt:lpstr>PowerPoint-Präsentation</vt:lpstr>
      <vt:lpstr>Was muss ich wissen?</vt:lpstr>
      <vt:lpstr> Was kann ICH tun? </vt:lpstr>
      <vt:lpstr>Was muss ich wissen?</vt:lpstr>
      <vt:lpstr>Was muss ich wissen?</vt:lpstr>
      <vt:lpstr>Was muss ich wissen?</vt:lpstr>
      <vt:lpstr>Was muss ich wissen?</vt:lpstr>
      <vt:lpstr>Was muss ich wissen?</vt:lpstr>
      <vt:lpstr>Was muss ich wissen?</vt:lpstr>
      <vt:lpstr>Was muss ich wissen?</vt:lpstr>
      <vt:lpstr>PowerPoint-Präsentation</vt:lpstr>
      <vt:lpstr>PowerPoint-Präsentation</vt:lpstr>
      <vt:lpstr>Wie sieht mein Alltag aus?</vt:lpstr>
      <vt:lpstr>Wie sieht mein Alltag aus? Stundenplan. </vt:lpstr>
      <vt:lpstr>Wie sieht mein Alltag aus? Stundenplan. </vt:lpstr>
      <vt:lpstr>Wie sieht mein Alltag aus? Was mache ich neben dem Studium an der HN?. </vt:lpstr>
      <vt:lpstr>Wie sieht mein Alltag aus? Was mache ich neben dem Studium an der HN?. </vt:lpstr>
      <vt:lpstr>PowerPoint-Präsentation</vt:lpstr>
      <vt:lpstr>An wen kann ich mich wenden? </vt:lpstr>
      <vt:lpstr>An wen kann ich mich wenden? Beratungsinstitutionen für...</vt:lpstr>
      <vt:lpstr>An wen kann ich mich wenden? Angebote der ZSB.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 für Eure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Kirsten.Moeller</dc:creator>
  <cp:lastModifiedBy>Moeller, Kirsten</cp:lastModifiedBy>
  <cp:revision>349</cp:revision>
  <cp:lastPrinted>2017-01-24T12:20:01Z</cp:lastPrinted>
  <dcterms:created xsi:type="dcterms:W3CDTF">2017-02-20T16:08:53Z</dcterms:created>
  <dcterms:modified xsi:type="dcterms:W3CDTF">2023-02-08T10:42:14Z</dcterms:modified>
</cp:coreProperties>
</file>